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73" r:id="rId2"/>
    <p:sldId id="277" r:id="rId3"/>
    <p:sldId id="274" r:id="rId4"/>
    <p:sldId id="278" r:id="rId5"/>
    <p:sldId id="275" r:id="rId6"/>
    <p:sldId id="269" r:id="rId7"/>
    <p:sldId id="270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271" r:id="rId50"/>
    <p:sldId id="272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5" autoAdjust="0"/>
    <p:restoredTop sz="77551" autoAdjust="0"/>
  </p:normalViewPr>
  <p:slideViewPr>
    <p:cSldViewPr>
      <p:cViewPr varScale="1">
        <p:scale>
          <a:sx n="48" d="100"/>
          <a:sy n="48" d="100"/>
        </p:scale>
        <p:origin x="-893" y="-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2-07T19:55:48.683" idx="1">
    <p:pos x="10" y="-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FDC75-7F73-4A4A-A77C-09AADF00E0EA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26BF-1F13-42D3-80DC-373E7ADD1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35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EF76B-3757-4A0B-AF93-28494465C1DD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93FD4-8F83-4EF7-AC3F-0DC038898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0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72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0C4370-F7E6-4BA1-BD4B-5F49D84EA971}" type="slidenum">
              <a:rPr lang="en-US"/>
              <a:pPr/>
              <a:t>24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699006FF-C884-435C-B678-9C46E6563F65}" type="slidenum">
              <a:rPr lang="en-US">
                <a:solidFill>
                  <a:prstClr val="black"/>
                </a:solidFill>
              </a:rPr>
              <a:pPr eaLnBrk="1" hangingPunct="1"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65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765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b"/>
          <a:lstStyle>
            <a:lvl1pPr defTabSz="89693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89693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871A785C-BCA4-4883-82A2-6B180FB685B7}" type="slidenum">
              <a:rPr lang="en-US" sz="1200">
                <a:solidFill>
                  <a:prstClr val="black"/>
                </a:solidFill>
                <a:latin typeface="Calibri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200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64B95F-EBF9-4944-809F-410E83E06E2E}" type="slidenum">
              <a:rPr lang="en-US" smtClean="0"/>
              <a:pPr eaLnBrk="1" hangingPunct="1"/>
              <a:t>48</a:t>
            </a:fld>
            <a:endParaRPr lang="en-US" smtClean="0"/>
          </a:p>
        </p:txBody>
      </p:sp>
      <p:sp>
        <p:nvSpPr>
          <p:cNvPr id="3891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81E9E64E-561A-4451-B6CE-B5F1EC12EA42}" type="slidenum">
              <a:rPr lang="en-US" sz="1200"/>
              <a:pPr algn="r" eaLnBrk="1" hangingPunct="1"/>
              <a:t>48</a:t>
            </a:fld>
            <a:endParaRPr lang="en-US" sz="1200"/>
          </a:p>
        </p:txBody>
      </p:sp>
      <p:sp>
        <p:nvSpPr>
          <p:cNvPr id="3891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A2B9ACD8-C51D-49AE-B934-0A38738750D1}" type="slidenum">
              <a:rPr lang="en-US" sz="1200"/>
              <a:pPr algn="r" eaLnBrk="1" hangingPunct="1"/>
              <a:t>48</a:t>
            </a:fld>
            <a:endParaRPr lang="en-US" sz="1200"/>
          </a:p>
        </p:txBody>
      </p:sp>
      <p:sp>
        <p:nvSpPr>
          <p:cNvPr id="389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709613"/>
            <a:ext cx="4541837" cy="3406775"/>
          </a:xfrm>
          <a:ln/>
        </p:spPr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213" y="4329113"/>
            <a:ext cx="5005387" cy="4116387"/>
          </a:xfrm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2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90AC-D6CD-4975-A66B-68F04E06623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90AC-D6CD-4975-A66B-68F04E06623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2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472C-5233-482E-9059-1198D72AF48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96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90AC-D6CD-4975-A66B-68F04E06623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2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90AC-D6CD-4975-A66B-68F04E06623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2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6FC78-612D-4011-9D19-0CEE3AD7A8B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6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90AC-D6CD-4975-A66B-68F04E06623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62DCDD-F2CA-475E-8588-14F0DDD60834}" type="slidenum">
              <a:rPr lang="en-US"/>
              <a:pPr/>
              <a:t>23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>
              <a:defRPr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00"/>
            <a:ext cx="686198" cy="1270738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>
              <a:defRPr lang="en-US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6096000"/>
            <a:ext cx="343099" cy="635369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rPr lang="en-US" smtClean="0"/>
              <a:pPr/>
              <a:t>8/4/2013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en-US" sz="4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esources.usgin.org/uri-gin/isgs/welllog_tif/120010010800_ies/" TargetMode="External"/><Relationship Id="rId2" Type="http://schemas.openxmlformats.org/officeDocument/2006/relationships/hyperlink" Target="http://resources.usgin.org/uri-gin/isgs/well/API:120010005200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NGDS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3276600"/>
            <a:ext cx="4772528" cy="990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National Geothermal Data System</a:t>
            </a:r>
            <a:r>
              <a:rPr lang="en-US" dirty="0" smtClean="0"/>
              <a:t>:</a:t>
            </a:r>
          </a:p>
          <a:p>
            <a:r>
              <a:rPr lang="en-US" dirty="0" smtClean="0"/>
              <a:t>Implementation of the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U.S. Geoscience Information Network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67728" y="4648200"/>
            <a:ext cx="42672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r"/>
            <a:r>
              <a:rPr lang="en-US" dirty="0" smtClean="0"/>
              <a:t>Stephen M Richard</a:t>
            </a:r>
          </a:p>
          <a:p>
            <a:pPr algn="r"/>
            <a:r>
              <a:rPr lang="en-US" dirty="0" smtClean="0"/>
              <a:t>Kim </a:t>
            </a:r>
            <a:r>
              <a:rPr lang="en-US" dirty="0" smtClean="0"/>
              <a:t>Patten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96328" y="55626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Virginia Geological </a:t>
            </a:r>
            <a:r>
              <a:rPr lang="en-US" dirty="0" smtClean="0"/>
              <a:t>Survey</a:t>
            </a:r>
          </a:p>
          <a:p>
            <a:pPr algn="r"/>
            <a:r>
              <a:rPr lang="en-US" dirty="0" smtClean="0"/>
              <a:t>August 7, </a:t>
            </a:r>
            <a:r>
              <a:rPr lang="en-US" dirty="0" smtClean="0"/>
              <a:t>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572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is it put together</a:t>
            </a:r>
          </a:p>
          <a:p>
            <a:pPr lvl="1"/>
            <a:r>
              <a:rPr lang="en-US" smtClean="0"/>
              <a:t>Approach to Data Management</a:t>
            </a:r>
          </a:p>
          <a:p>
            <a:pPr lvl="1"/>
            <a:r>
              <a:rPr lang="en-US" smtClean="0"/>
              <a:t>The Domain Steering Committee</a:t>
            </a:r>
          </a:p>
          <a:p>
            <a:pPr lvl="1"/>
            <a:r>
              <a:rPr lang="en-US" smtClean="0"/>
              <a:t>Recommended data types</a:t>
            </a:r>
          </a:p>
          <a:p>
            <a:r>
              <a:rPr lang="en-US" smtClean="0"/>
              <a:t>How Does it work: information exchanges</a:t>
            </a:r>
          </a:p>
          <a:p>
            <a:pPr lvl="1"/>
            <a:r>
              <a:rPr lang="en-US" smtClean="0"/>
              <a:t>Content Models</a:t>
            </a:r>
          </a:p>
          <a:p>
            <a:pPr lvl="1"/>
            <a:r>
              <a:rPr lang="en-US" smtClean="0"/>
              <a:t>Interchange formats </a:t>
            </a:r>
          </a:p>
          <a:p>
            <a:pPr lvl="1"/>
            <a:r>
              <a:rPr lang="en-US" smtClean="0"/>
              <a:t>Catalog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88199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Formed to determine data priorities </a:t>
            </a:r>
          </a:p>
          <a:p>
            <a:r>
              <a:rPr lang="en-US" smtClean="0"/>
              <a:t>Represent user community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838200" y="304800"/>
            <a:ext cx="558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 Narrow"/>
                <a:ea typeface="ＭＳ Ｐゴシック" pitchFamily="-108" charset="-128"/>
                <a:cs typeface="Arial Narrow"/>
              </a:defRPr>
            </a:lvl1pPr>
            <a:lvl2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2pPr>
            <a:lvl3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3pPr>
            <a:lvl4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4pPr>
            <a:lvl5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9pPr>
          </a:lstStyle>
          <a:p>
            <a:r>
              <a:rPr lang="en-US" sz="3200" b="1" dirty="0" smtClean="0">
                <a:solidFill>
                  <a:schemeClr val="tx1"/>
                </a:solidFill>
                <a:latin typeface="Arial Narrow" pitchFamily="34" charset="0"/>
              </a:rPr>
              <a:t>Domain Steering Committee</a:t>
            </a:r>
            <a:endParaRPr lang="en-US" sz="32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24000" y="2667000"/>
            <a:ext cx="6756846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Toni Boyd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: Geo-Heat Center Oregon Institute Technology: direct use data - national</a:t>
            </a:r>
          </a:p>
          <a:p>
            <a:r>
              <a:rPr lang="en-US" sz="1800" b="1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Roland Horne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: Stanford University-Stanford Reservoir Engineering Conference papers and research results</a:t>
            </a:r>
          </a:p>
          <a:p>
            <a:r>
              <a:rPr lang="en-US" sz="1800" b="1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Joseph Moore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: Energy &amp; Geoscience Institute-legacy resource and research data (</a:t>
            </a:r>
            <a:r>
              <a:rPr lang="en-US" sz="18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Chair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)</a:t>
            </a:r>
          </a:p>
          <a:p>
            <a:r>
              <a:rPr lang="en-US" sz="1800" b="1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Lisa Shevenell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: University Nevada, Reno – legacy to recent resource and research data</a:t>
            </a:r>
          </a:p>
        </p:txBody>
      </p:sp>
    </p:spTree>
    <p:extLst>
      <p:ext uri="{BB962C8B-B14F-4D97-AF65-F5344CB8AC3E}">
        <p14:creationId xmlns:p14="http://schemas.microsoft.com/office/powerpoint/2010/main" val="11620099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Domain Steering Committee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6858000" cy="42973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Solicit input from experts</a:t>
            </a:r>
          </a:p>
          <a:p>
            <a:pPr lvl="1"/>
            <a:r>
              <a:rPr lang="en-US" dirty="0" smtClean="0"/>
              <a:t>Content models</a:t>
            </a:r>
          </a:p>
          <a:p>
            <a:pPr lvl="1"/>
            <a:r>
              <a:rPr lang="en-US" dirty="0" smtClean="0"/>
              <a:t>User stories – functionality and data output</a:t>
            </a:r>
          </a:p>
          <a:p>
            <a:pPr lvl="1"/>
            <a:r>
              <a:rPr lang="en-US" dirty="0" smtClean="0"/>
              <a:t>Sustainability – future user input</a:t>
            </a:r>
          </a:p>
          <a:p>
            <a:r>
              <a:rPr lang="en-US" dirty="0" smtClean="0"/>
              <a:t>Prioritize data types needed by the geothermal community</a:t>
            </a:r>
          </a:p>
          <a:p>
            <a:r>
              <a:rPr lang="en-US" dirty="0" smtClean="0"/>
              <a:t>Review content models and user </a:t>
            </a:r>
            <a:br>
              <a:rPr lang="en-US" dirty="0" smtClean="0"/>
            </a:br>
            <a:r>
              <a:rPr lang="en-US" dirty="0" smtClean="0"/>
              <a:t>stories with DOE invited experts</a:t>
            </a:r>
          </a:p>
          <a:p>
            <a:r>
              <a:rPr lang="en-US" dirty="0" smtClean="0"/>
              <a:t>Provide recommendations to </a:t>
            </a:r>
            <a:br>
              <a:rPr lang="en-US" dirty="0" smtClean="0"/>
            </a:br>
            <a:r>
              <a:rPr lang="en-US" dirty="0" smtClean="0"/>
              <a:t>Project Management</a:t>
            </a:r>
            <a:endParaRPr lang="en-US" dirty="0"/>
          </a:p>
        </p:txBody>
      </p:sp>
      <p:pic>
        <p:nvPicPr>
          <p:cNvPr id="4" name="Picture 59" descr="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9400" y="3535500"/>
            <a:ext cx="2296042" cy="317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type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077200" cy="4297363"/>
          </a:xfrm>
        </p:spPr>
        <p:txBody>
          <a:bodyPr/>
          <a:lstStyle/>
          <a:p>
            <a:pPr lvl="1"/>
            <a:r>
              <a:rPr lang="en-US" smtClean="0"/>
              <a:t>Well Logging </a:t>
            </a:r>
          </a:p>
          <a:p>
            <a:pPr lvl="1"/>
            <a:r>
              <a:rPr lang="en-US" smtClean="0"/>
              <a:t>Geochemistry</a:t>
            </a:r>
          </a:p>
          <a:p>
            <a:pPr lvl="1"/>
            <a:r>
              <a:rPr lang="en-US" smtClean="0"/>
              <a:t>Geophysics</a:t>
            </a:r>
          </a:p>
          <a:p>
            <a:pPr lvl="1"/>
            <a:r>
              <a:rPr lang="en-US" smtClean="0"/>
              <a:t>Land Status and Ownership</a:t>
            </a:r>
          </a:p>
          <a:p>
            <a:pPr lvl="1"/>
            <a:r>
              <a:rPr lang="en-US" smtClean="0"/>
              <a:t>Power Plant History</a:t>
            </a:r>
          </a:p>
          <a:p>
            <a:pPr lvl="1"/>
            <a:r>
              <a:rPr lang="en-US" smtClean="0"/>
              <a:t>Well field Development Costs</a:t>
            </a:r>
          </a:p>
          <a:p>
            <a:pPr lvl="1"/>
            <a:r>
              <a:rPr lang="en-US" smtClean="0"/>
              <a:t>Geothermal system resource </a:t>
            </a:r>
            <a:br>
              <a:rPr lang="en-US" smtClean="0"/>
            </a:br>
            <a:r>
              <a:rPr lang="en-US" smtClean="0"/>
              <a:t>models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6400"/>
            <a:ext cx="2895600" cy="43610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18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is it put together</a:t>
            </a:r>
          </a:p>
          <a:p>
            <a:pPr lvl="1"/>
            <a:r>
              <a:rPr lang="en-US" smtClean="0"/>
              <a:t>Approach to Data Management</a:t>
            </a:r>
          </a:p>
          <a:p>
            <a:pPr lvl="1"/>
            <a:r>
              <a:rPr lang="en-US" smtClean="0"/>
              <a:t>The Domain Steering Committee</a:t>
            </a:r>
          </a:p>
          <a:p>
            <a:pPr lvl="1"/>
            <a:r>
              <a:rPr lang="en-US" smtClean="0"/>
              <a:t>Recommended data types</a:t>
            </a:r>
          </a:p>
          <a:p>
            <a:r>
              <a:rPr lang="en-US" smtClean="0"/>
              <a:t>How does it work</a:t>
            </a:r>
          </a:p>
          <a:p>
            <a:pPr lvl="1"/>
            <a:r>
              <a:rPr lang="en-US" smtClean="0"/>
              <a:t>Content Models</a:t>
            </a:r>
          </a:p>
          <a:p>
            <a:pPr lvl="1"/>
            <a:r>
              <a:rPr lang="en-US" smtClean="0"/>
              <a:t>Interchange formats </a:t>
            </a:r>
          </a:p>
          <a:p>
            <a:pPr lvl="1"/>
            <a:r>
              <a:rPr lang="en-US" smtClean="0"/>
              <a:t>Catalog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84005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785015"/>
          </a:xfrm>
        </p:spPr>
        <p:txBody>
          <a:bodyPr/>
          <a:lstStyle/>
          <a:p>
            <a:r>
              <a:rPr lang="en-US" dirty="0" smtClean="0"/>
              <a:t>Data  Interoperability  Tiers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9230" y="1430014"/>
            <a:ext cx="5952663" cy="443738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marL="342900" lvl="0" indent="-3429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Tier 1</a:t>
            </a:r>
            <a:r>
              <a:rPr lang="en-US" sz="24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: </a:t>
            </a:r>
            <a:r>
              <a:rPr lang="en-US" sz="3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unstructured content in files</a:t>
            </a:r>
            <a:endParaRPr lang="en-US" sz="2400" dirty="0">
              <a:solidFill>
                <a:srgbClr val="292929"/>
              </a:solidFill>
              <a:latin typeface="Calibri"/>
              <a:ea typeface="ＭＳ Ｐゴシック" pitchFamily="-108" charset="-128"/>
              <a:cs typeface="Calibri"/>
            </a:endParaRP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Text, images, graphics files</a:t>
            </a: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MS Word, Adobe Acrobat, Illustrator, TIFF</a:t>
            </a:r>
            <a:r>
              <a:rPr lang="en-US" sz="2000" dirty="0" smtClean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….</a:t>
            </a:r>
          </a:p>
          <a:p>
            <a:pPr marL="342900" lvl="0" indent="-342900" defTabSz="457200" eaLnBrk="0" fontAlgn="base" hangingPunct="0">
              <a:spcBef>
                <a:spcPts val="9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Tier 2</a:t>
            </a:r>
            <a:r>
              <a:rPr lang="en-US" sz="24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: </a:t>
            </a:r>
            <a:r>
              <a:rPr lang="en-US" sz="3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Structured </a:t>
            </a:r>
            <a:r>
              <a:rPr lang="en-US" sz="3000" dirty="0" smtClean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data, custom </a:t>
            </a:r>
            <a:r>
              <a:rPr lang="en-US" sz="3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formats </a:t>
            </a:r>
            <a:endParaRPr lang="en-US" sz="2400" dirty="0">
              <a:solidFill>
                <a:srgbClr val="292929"/>
              </a:solidFill>
              <a:latin typeface="Calibri"/>
              <a:ea typeface="ＭＳ Ｐゴシック" pitchFamily="-108" charset="-128"/>
              <a:cs typeface="Calibri"/>
            </a:endParaRP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May be accessed in files or via services</a:t>
            </a: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Excel, Microsoft Access, dbf, xml</a:t>
            </a:r>
            <a:r>
              <a:rPr lang="en-US" sz="2000" dirty="0" smtClean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…</a:t>
            </a:r>
          </a:p>
          <a:p>
            <a:pPr marL="342900" indent="-342900" defTabSz="457200" eaLnBrk="0" fontAlgn="base" hangingPunct="0">
              <a:spcBef>
                <a:spcPts val="9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Tier 3: </a:t>
            </a:r>
            <a:r>
              <a:rPr lang="en-US" sz="2800" dirty="0" smtClean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Information Exchange:</a:t>
            </a: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Structured data in standard schema and encoding</a:t>
            </a: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 smtClean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Deliver </a:t>
            </a: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via web service, or in file.</a:t>
            </a: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endParaRPr lang="en-US" sz="2100" dirty="0" smtClean="0">
              <a:solidFill>
                <a:srgbClr val="292929"/>
              </a:solidFill>
              <a:latin typeface="Calibri"/>
              <a:ea typeface="ＭＳ Ｐゴシック" pitchFamily="-108" charset="-128"/>
              <a:cs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91" y="2171054"/>
            <a:ext cx="2093980" cy="2057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267200" y="1295400"/>
            <a:ext cx="7620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3423" y="1447800"/>
            <a:ext cx="708177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3048000"/>
            <a:ext cx="1368306" cy="2057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1893" y="1295400"/>
            <a:ext cx="2123112" cy="2590800"/>
          </a:xfrm>
          <a:prstGeom prst="rect">
            <a:avLst/>
          </a:prstGeom>
          <a:ln w="28575">
            <a:solidFill>
              <a:srgbClr val="002060"/>
            </a:solidFill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7086600" y="3848100"/>
            <a:ext cx="914400" cy="2667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Tier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75319" y="4228454"/>
            <a:ext cx="5764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50565C">
                    <a:lumMod val="50000"/>
                  </a:srgbClr>
                </a:solidFill>
                <a:latin typeface="Arial Narrow"/>
                <a:cs typeface="Arial Narrow"/>
              </a:rPr>
              <a:t>Tier </a:t>
            </a:r>
            <a:r>
              <a:rPr lang="en-US" sz="1400" b="1" dirty="0" smtClean="0">
                <a:solidFill>
                  <a:srgbClr val="50565C">
                    <a:lumMod val="50000"/>
                  </a:srgbClr>
                </a:solidFill>
                <a:latin typeface="Arial Narrow"/>
                <a:cs typeface="Arial Narrow"/>
              </a:rPr>
              <a:t>2</a:t>
            </a:r>
            <a:endParaRPr lang="en-US" sz="1400" b="1" dirty="0">
              <a:solidFill>
                <a:srgbClr val="50565C">
                  <a:lumMod val="50000"/>
                </a:srgbClr>
              </a:solidFill>
              <a:latin typeface="Arial Narrow"/>
              <a:cs typeface="Arial Narrow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22" y="4443420"/>
            <a:ext cx="2750959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11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Being part of the system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Any Tier: Resource is described by metadata in the system catalog</a:t>
            </a:r>
          </a:p>
          <a:p>
            <a:r>
              <a:rPr lang="en-US" smtClean="0"/>
              <a:t>Tier 1– File accessible on the Web</a:t>
            </a:r>
          </a:p>
          <a:p>
            <a:r>
              <a:rPr lang="en-US" smtClean="0"/>
              <a:t>Tier 2– Structured, user does data integration</a:t>
            </a:r>
          </a:p>
          <a:p>
            <a:pPr lvl="1"/>
            <a:r>
              <a:rPr lang="en-US" smtClean="0"/>
              <a:t>need to document data format</a:t>
            </a:r>
          </a:p>
          <a:p>
            <a:r>
              <a:rPr lang="en-US" smtClean="0"/>
              <a:t>Tier 3 – Structured, provider does data integration</a:t>
            </a:r>
          </a:p>
          <a:p>
            <a:pPr lvl="1"/>
            <a:r>
              <a:rPr lang="en-US" smtClean="0"/>
              <a:t>mapped to community interchange scheme</a:t>
            </a:r>
          </a:p>
          <a:p>
            <a:pPr lvl="1"/>
            <a:r>
              <a:rPr lang="en-US" smtClean="0"/>
              <a:t>provider has to validate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911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383" y="1153854"/>
            <a:ext cx="8077200" cy="4297363"/>
          </a:xfrm>
        </p:spPr>
        <p:txBody>
          <a:bodyPr/>
          <a:lstStyle/>
          <a:p>
            <a:r>
              <a:rPr lang="en-US" dirty="0" smtClean="0"/>
              <a:t>Services:  structured data discovery and access</a:t>
            </a:r>
            <a:endParaRPr lang="en-US" dirty="0"/>
          </a:p>
        </p:txBody>
      </p:sp>
      <p:sp>
        <p:nvSpPr>
          <p:cNvPr id="4" name="Cloud"/>
          <p:cNvSpPr>
            <a:spLocks noChangeAspect="1" noEditPoints="1" noChangeArrowheads="1"/>
          </p:cNvSpPr>
          <p:nvPr/>
        </p:nvSpPr>
        <p:spPr bwMode="auto">
          <a:xfrm>
            <a:off x="5638800" y="2419350"/>
            <a:ext cx="2562768" cy="23812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/>
              <a:t>Data space</a:t>
            </a:r>
            <a:endParaRPr lang="en-US" sz="2800" b="1" dirty="0"/>
          </a:p>
        </p:txBody>
      </p:sp>
      <p:pic>
        <p:nvPicPr>
          <p:cNvPr id="1027" name="Picture 3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4751923"/>
            <a:ext cx="1825625" cy="13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richard\AppData\Local\Microsoft\Windows\Temporary Internet Files\Content.IE5\EV1RKNOG\MC900446380[1].wm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19225"/>
            <a:ext cx="1447800" cy="140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2419350" y="3429074"/>
            <a:ext cx="1162050" cy="1371526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28" idx="2"/>
          </p:cNvCxnSpPr>
          <p:nvPr/>
        </p:nvCxnSpPr>
        <p:spPr>
          <a:xfrm flipV="1">
            <a:off x="2743200" y="3429074"/>
            <a:ext cx="1257300" cy="1468145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28" idx="3"/>
          </p:cNvCxnSpPr>
          <p:nvPr/>
        </p:nvCxnSpPr>
        <p:spPr>
          <a:xfrm>
            <a:off x="4724400" y="2724150"/>
            <a:ext cx="1167367" cy="3810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23516" y="4897219"/>
            <a:ext cx="2278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Data: the World Wide Web </a:t>
            </a:r>
            <a:r>
              <a:rPr lang="en-US" sz="2200" dirty="0"/>
              <a:t>as a file </a:t>
            </a:r>
            <a:r>
              <a:rPr lang="en-US" sz="2200" dirty="0" smtClean="0"/>
              <a:t>system</a:t>
            </a:r>
            <a:endParaRPr lang="en-US" sz="2200" dirty="0"/>
          </a:p>
        </p:txBody>
      </p:sp>
      <p:sp>
        <p:nvSpPr>
          <p:cNvPr id="21" name="TextBox 20"/>
          <p:cNvSpPr txBox="1"/>
          <p:nvPr/>
        </p:nvSpPr>
        <p:spPr>
          <a:xfrm>
            <a:off x="2924174" y="5620494"/>
            <a:ext cx="279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Catalog: registry of available resources</a:t>
            </a:r>
            <a:endParaRPr lang="en-US" sz="22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724400" y="2952750"/>
            <a:ext cx="99060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1717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mph" presetSubtype="0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Metadata Content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Title</a:t>
            </a:r>
          </a:p>
          <a:p>
            <a:r>
              <a:rPr lang="en-US" smtClean="0"/>
              <a:t>Extent</a:t>
            </a:r>
          </a:p>
          <a:p>
            <a:pPr lvl="1"/>
            <a:r>
              <a:rPr lang="en-US" smtClean="0"/>
              <a:t>Geographic</a:t>
            </a:r>
          </a:p>
          <a:p>
            <a:pPr lvl="1"/>
            <a:r>
              <a:rPr lang="en-US" smtClean="0"/>
              <a:t>Vertical</a:t>
            </a:r>
          </a:p>
          <a:p>
            <a:pPr lvl="1"/>
            <a:r>
              <a:rPr lang="en-US" smtClean="0"/>
              <a:t>Temporal</a:t>
            </a:r>
          </a:p>
          <a:p>
            <a:r>
              <a:rPr lang="en-US" smtClean="0"/>
              <a:t>Access instructions</a:t>
            </a:r>
          </a:p>
          <a:p>
            <a:r>
              <a:rPr lang="en-US" smtClean="0"/>
              <a:t>Description</a:t>
            </a:r>
          </a:p>
          <a:p>
            <a:r>
              <a:rPr lang="en-US" smtClean="0"/>
              <a:t>Keywords</a:t>
            </a:r>
          </a:p>
          <a:p>
            <a:r>
              <a:rPr lang="en-US" smtClean="0"/>
              <a:t>Originator(s)</a:t>
            </a:r>
          </a:p>
          <a:p>
            <a:r>
              <a:rPr lang="en-US" smtClean="0"/>
              <a:t>Date</a:t>
            </a:r>
          </a:p>
          <a:p>
            <a:r>
              <a:rPr lang="en-US" smtClean="0"/>
              <a:t>Resource ID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19600" y="1371600"/>
            <a:ext cx="3429000" cy="465517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Access constraints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Language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Quality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Lineage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Citation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Distribution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contact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Metadata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Date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Contact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Specification</a:t>
            </a:r>
          </a:p>
          <a:p>
            <a:pPr lvl="1"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Identifier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6307871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Online document: http://lab.usgin.org/profiles/doc/metadata-content-recommendations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0608413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Metadata Interchange</a:t>
            </a:r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75290" y="1256697"/>
            <a:ext cx="7239000" cy="11768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Standard interchange format: USGIN Profile for ISO 19139 metadata (XML)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0" y="2627586"/>
            <a:ext cx="6886496" cy="3505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9800" y="5943600"/>
            <a:ext cx="914400" cy="4953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550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Narrow"/>
                <a:ea typeface="+mn-ea"/>
                <a:cs typeface="Arial Narrow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2851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is it put together</a:t>
            </a:r>
          </a:p>
          <a:p>
            <a:pPr lvl="1"/>
            <a:r>
              <a:rPr lang="en-US" smtClean="0"/>
              <a:t>Approach to Data Management</a:t>
            </a:r>
          </a:p>
          <a:p>
            <a:pPr lvl="1"/>
            <a:r>
              <a:rPr lang="en-US" smtClean="0"/>
              <a:t>The Domain Steering Committee</a:t>
            </a:r>
          </a:p>
          <a:p>
            <a:pPr lvl="1"/>
            <a:r>
              <a:rPr lang="en-US" smtClean="0"/>
              <a:t>Recommended data types</a:t>
            </a:r>
          </a:p>
          <a:p>
            <a:r>
              <a:rPr lang="en-US" smtClean="0"/>
              <a:t>How does it work</a:t>
            </a:r>
          </a:p>
          <a:p>
            <a:pPr lvl="1"/>
            <a:r>
              <a:rPr lang="en-US" smtClean="0"/>
              <a:t>Content Models</a:t>
            </a:r>
          </a:p>
          <a:p>
            <a:pPr lvl="1"/>
            <a:r>
              <a:rPr lang="en-US" smtClean="0"/>
              <a:t>Interchange formats </a:t>
            </a:r>
          </a:p>
          <a:p>
            <a:pPr lvl="1"/>
            <a:r>
              <a:rPr lang="en-US" smtClean="0"/>
              <a:t>Catalog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9391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943751"/>
          </a:xfrm>
        </p:spPr>
        <p:txBody>
          <a:bodyPr/>
          <a:lstStyle/>
          <a:p>
            <a:r>
              <a:rPr lang="en-US" dirty="0" smtClean="0"/>
              <a:t>Metadata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88" y="1417782"/>
            <a:ext cx="3664178" cy="126271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NGDS aggregator: collect metadata for all NGDS resources</a:t>
            </a:r>
            <a:endParaRPr lang="en-US" sz="2400" dirty="0" smtClean="0"/>
          </a:p>
        </p:txBody>
      </p:sp>
      <p:pic>
        <p:nvPicPr>
          <p:cNvPr id="4" name="Picture 3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12" y="3818184"/>
            <a:ext cx="762000" cy="58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448" y="1470819"/>
            <a:ext cx="1825625" cy="13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85534"/>
            <a:ext cx="1147432" cy="8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047" y="2791155"/>
            <a:ext cx="1109663" cy="8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richard\AppData\Local\Microsoft\Windows\Temporary Internet Files\Content.IE5\W9EH4DMP\MC900441448[1]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878" y="433570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srichard\AppData\Local\Microsoft\Windows\Temporary Internet Files\Content.IE5\W9EH4DMP\MC900441448[1]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939918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srichard\AppData\Local\Microsoft\Windows\Temporary Internet Files\Content.IE5\W9EH4DMP\MC900441448[1]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09143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4426178" y="2542937"/>
            <a:ext cx="745331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01765" y="2807585"/>
            <a:ext cx="998935" cy="15943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943600" y="2971800"/>
            <a:ext cx="533400" cy="91440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084812" y="2741044"/>
            <a:ext cx="1269206" cy="10771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486400" y="2971800"/>
            <a:ext cx="228600" cy="1905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24600" y="2933700"/>
            <a:ext cx="1828800" cy="12913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" name="Rectangle 3072"/>
          <p:cNvSpPr/>
          <p:nvPr/>
        </p:nvSpPr>
        <p:spPr>
          <a:xfrm>
            <a:off x="2254477" y="4939918"/>
            <a:ext cx="2667001" cy="937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Metadata contributors</a:t>
            </a:r>
          </a:p>
        </p:txBody>
      </p:sp>
      <p:cxnSp>
        <p:nvCxnSpPr>
          <p:cNvPr id="3077" name="Straight Arrow Connector 3076"/>
          <p:cNvCxnSpPr/>
          <p:nvPr/>
        </p:nvCxnSpPr>
        <p:spPr>
          <a:xfrm flipV="1">
            <a:off x="6305549" y="1524000"/>
            <a:ext cx="857251" cy="304800"/>
          </a:xfrm>
          <a:prstGeom prst="straightConnector1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7162800" y="1213383"/>
            <a:ext cx="1677046" cy="1467110"/>
            <a:chOff x="7162800" y="1213383"/>
            <a:chExt cx="1677046" cy="146711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213383"/>
              <a:ext cx="1677046" cy="1082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8" name="TextBox 3077"/>
            <p:cNvSpPr txBox="1"/>
            <p:nvPr/>
          </p:nvSpPr>
          <p:spPr>
            <a:xfrm>
              <a:off x="7319632" y="2311161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NGDS portal</a:t>
              </a:r>
              <a:endParaRPr lang="en-US" dirty="0"/>
            </a:p>
          </p:txBody>
        </p:sp>
      </p:grpSp>
      <p:grpSp>
        <p:nvGrpSpPr>
          <p:cNvPr id="3087" name="Group 3086"/>
          <p:cNvGrpSpPr/>
          <p:nvPr/>
        </p:nvGrpSpPr>
        <p:grpSpPr>
          <a:xfrm>
            <a:off x="5685662" y="4548630"/>
            <a:ext cx="2667763" cy="1066351"/>
            <a:chOff x="5685662" y="4548630"/>
            <a:chExt cx="2667763" cy="1066351"/>
          </a:xfrm>
        </p:grpSpPr>
        <p:pic>
          <p:nvPicPr>
            <p:cNvPr id="40" name="Picture 2" descr="C:\Users\srichard\AppData\Local\Microsoft\Windows\Temporary Internet Files\Content.IE5\W9EH4DMP\MC900441448[1]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662" y="4796280"/>
              <a:ext cx="638938" cy="638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C:\Users\srichard\AppData\Local\Microsoft\Windows\Temporary Internet Files\Content.IE5\W9EH4DMP\MC900441448[1]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725" y="4849873"/>
              <a:ext cx="6477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C:\Users\srichard\AppData\Local\Microsoft\Windows\Temporary Internet Files\Content.IE5\QA3QMK61\MC900030293[1].wmf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237" y="5286617"/>
              <a:ext cx="428625" cy="32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Arrow Connector 43"/>
            <p:cNvCxnSpPr/>
            <p:nvPr/>
          </p:nvCxnSpPr>
          <p:spPr>
            <a:xfrm flipV="1">
              <a:off x="6172200" y="4548630"/>
              <a:ext cx="347662" cy="32817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7162800" y="4548630"/>
              <a:ext cx="692944" cy="41173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6" idx="2"/>
            </p:cNvCxnSpPr>
            <p:nvPr/>
          </p:nvCxnSpPr>
          <p:spPr>
            <a:xfrm flipV="1">
              <a:off x="6477000" y="4664567"/>
              <a:ext cx="268916" cy="62205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9" name="Group 3088"/>
          <p:cNvGrpSpPr/>
          <p:nvPr/>
        </p:nvGrpSpPr>
        <p:grpSpPr>
          <a:xfrm>
            <a:off x="5463942" y="4659232"/>
            <a:ext cx="2270357" cy="1761501"/>
            <a:chOff x="5463942" y="4659232"/>
            <a:chExt cx="2270357" cy="1761501"/>
          </a:xfrm>
        </p:grpSpPr>
        <p:pic>
          <p:nvPicPr>
            <p:cNvPr id="3079" name="Picture 6" descr="http://www.examiner.com/images/blog/wysiwyg/image/portal(1).jp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5563484"/>
              <a:ext cx="571499" cy="857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/>
            <p:cNvCxnSpPr/>
            <p:nvPr/>
          </p:nvCxnSpPr>
          <p:spPr>
            <a:xfrm>
              <a:off x="6866085" y="4659232"/>
              <a:ext cx="552451" cy="133287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463942" y="5967031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Other portals</a:t>
              </a:r>
              <a:endParaRPr lang="en-US" dirty="0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 flipV="1">
            <a:off x="3815005" y="3479667"/>
            <a:ext cx="1" cy="44463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39544" y="4335706"/>
            <a:ext cx="245268" cy="29311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5486400" y="247451"/>
            <a:ext cx="3238500" cy="122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NGDS portal – access point for geothermal community</a:t>
            </a:r>
          </a:p>
        </p:txBody>
      </p:sp>
    </p:spTree>
    <p:extLst>
      <p:ext uri="{BB962C8B-B14F-4D97-AF65-F5344CB8AC3E}">
        <p14:creationId xmlns:p14="http://schemas.microsoft.com/office/powerpoint/2010/main" val="5353643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7"/>
          <p:cNvSpPr>
            <a:spLocks noGrp="1"/>
          </p:cNvSpPr>
          <p:nvPr>
            <p:ph sz="half" idx="4294967295"/>
          </p:nvPr>
        </p:nvSpPr>
        <p:spPr>
          <a:xfrm>
            <a:off x="609600" y="1524000"/>
            <a:ext cx="3581400" cy="4114800"/>
          </a:xfrm>
        </p:spPr>
        <p:txBody>
          <a:bodyPr/>
          <a:lstStyle/>
          <a:p>
            <a:pPr marL="273050" indent="-273050" eaLnBrk="1" hangingPunct="1"/>
            <a:r>
              <a:rPr lang="en-US" sz="2500" dirty="0" smtClean="0">
                <a:latin typeface="Arial" pitchFamily="34" charset="0"/>
                <a:cs typeface="Arial" pitchFamily="34" charset="0"/>
              </a:rPr>
              <a:t>Generate and manage metadata</a:t>
            </a:r>
          </a:p>
          <a:p>
            <a:pPr marL="273050" indent="-273050" eaLnBrk="1" hangingPunct="1"/>
            <a:r>
              <a:rPr lang="en-US" sz="2500" dirty="0" smtClean="0">
                <a:latin typeface="Arial" pitchFamily="34" charset="0"/>
                <a:cs typeface="Arial" pitchFamily="34" charset="0"/>
              </a:rPr>
              <a:t>Registry of resources</a:t>
            </a:r>
          </a:p>
          <a:p>
            <a:pPr marL="273050" indent="-273050" eaLnBrk="1" hangingPunct="1"/>
            <a:r>
              <a:rPr lang="en-US" sz="2500" dirty="0" smtClean="0">
                <a:latin typeface="Arial" pitchFamily="34" charset="0"/>
                <a:cs typeface="Arial" pitchFamily="34" charset="0"/>
              </a:rPr>
              <a:t>Upload capability</a:t>
            </a:r>
          </a:p>
          <a:p>
            <a:pPr marL="273050" indent="-273050" eaLnBrk="1" hangingPunct="1"/>
            <a:r>
              <a:rPr lang="en-US" sz="2500" dirty="0" err="1" smtClean="0">
                <a:latin typeface="Arial" pitchFamily="34" charset="0"/>
                <a:cs typeface="Arial" pitchFamily="34" charset="0"/>
              </a:rPr>
              <a:t>Django</a:t>
            </a:r>
            <a:r>
              <a:rPr lang="en-US" sz="25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2500" dirty="0" err="1" smtClean="0">
                <a:latin typeface="Arial" pitchFamily="34" charset="0"/>
                <a:cs typeface="Arial" pitchFamily="34" charset="0"/>
              </a:rPr>
              <a:t>NodeJS</a:t>
            </a:r>
            <a:r>
              <a:rPr lang="en-US" sz="2500" dirty="0" smtClean="0">
                <a:latin typeface="Arial" pitchFamily="34" charset="0"/>
                <a:cs typeface="Arial" pitchFamily="34" charset="0"/>
              </a:rPr>
              <a:t> implementation</a:t>
            </a:r>
          </a:p>
          <a:p>
            <a:pPr marL="273050" indent="-273050" eaLnBrk="1" hangingPunct="1">
              <a:buFontTx/>
              <a:buNone/>
            </a:pPr>
            <a:r>
              <a:rPr lang="en-US" sz="25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73050" indent="-273050" eaLnBrk="1" hangingPunct="1">
              <a:buFontTx/>
              <a:buNone/>
            </a:pPr>
            <a:endParaRPr lang="en-US" sz="25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06" name="Title 3"/>
          <p:cNvSpPr>
            <a:spLocks noGrp="1"/>
          </p:cNvSpPr>
          <p:nvPr>
            <p:ph type="title" idx="4294967295"/>
          </p:nvPr>
        </p:nvSpPr>
        <p:spPr>
          <a:xfrm>
            <a:off x="609600" y="76200"/>
            <a:ext cx="7010400" cy="715963"/>
          </a:xfrm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sz="3200" b="1" dirty="0" smtClean="0">
                <a:ln w="1905"/>
              </a:rPr>
              <a:t>Metadata Repository Tool</a:t>
            </a:r>
            <a:endParaRPr lang="en-US" sz="3200" b="1" dirty="0">
              <a:ln w="1905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1323040"/>
            <a:ext cx="4902198" cy="320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96354"/>
            <a:ext cx="4640346" cy="3491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4175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114774"/>
            <a:ext cx="7302500" cy="494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Client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5486400"/>
            <a:ext cx="7620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2" y="4614862"/>
            <a:ext cx="139206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36572" y="5952723"/>
            <a:ext cx="5867400" cy="533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32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Uses CSW interface</a:t>
            </a:r>
          </a:p>
        </p:txBody>
      </p:sp>
    </p:spTree>
    <p:extLst>
      <p:ext uri="{BB962C8B-B14F-4D97-AF65-F5344CB8AC3E}">
        <p14:creationId xmlns:p14="http://schemas.microsoft.com/office/powerpoint/2010/main" val="40097757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66825"/>
            <a:ext cx="787400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429000" y="1524000"/>
            <a:ext cx="381000" cy="381000"/>
          </a:xfrm>
          <a:prstGeom prst="ellipse">
            <a:avLst/>
          </a:prstGeom>
          <a:noFill/>
          <a:ln w="603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69632"/>
            <a:ext cx="8077200" cy="797168"/>
          </a:xfrm>
        </p:spPr>
        <p:txBody>
          <a:bodyPr/>
          <a:lstStyle/>
          <a:p>
            <a:r>
              <a:rPr lang="en-US" dirty="0" smtClean="0"/>
              <a:t>ArcGIS CSW Client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892175"/>
            <a:ext cx="4371975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5487988" y="6172200"/>
            <a:ext cx="1295400" cy="419100"/>
          </a:xfrm>
          <a:prstGeom prst="ellipse">
            <a:avLst/>
          </a:prstGeom>
          <a:noFill/>
          <a:ln w="603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67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map in ArcMap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628650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5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Tier 3: Information Exchanges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Conventions for how information will be sent between computers</a:t>
            </a:r>
          </a:p>
          <a:p>
            <a:pPr lvl="1"/>
            <a:r>
              <a:rPr lang="en-US" smtClean="0"/>
              <a:t>Designed for consumption by computer software</a:t>
            </a:r>
          </a:p>
          <a:p>
            <a:r>
              <a:rPr lang="en-US" smtClean="0"/>
              <a:t>Content Model:</a:t>
            </a:r>
          </a:p>
          <a:p>
            <a:pPr lvl="1"/>
            <a:r>
              <a:rPr lang="en-US" smtClean="0"/>
              <a:t>Defines the information content</a:t>
            </a:r>
          </a:p>
          <a:p>
            <a:pPr lvl="1"/>
            <a:r>
              <a:rPr lang="en-US" smtClean="0"/>
              <a:t>Data schema</a:t>
            </a:r>
          </a:p>
          <a:p>
            <a:pPr lvl="1"/>
            <a:r>
              <a:rPr lang="en-US" smtClean="0"/>
              <a:t>May be implemented with various encoding formats</a:t>
            </a:r>
          </a:p>
          <a:p>
            <a:r>
              <a:rPr lang="en-US" smtClean="0"/>
              <a:t>Encoding formats</a:t>
            </a:r>
          </a:p>
          <a:p>
            <a:pPr lvl="1"/>
            <a:r>
              <a:rPr lang="en-US" smtClean="0"/>
              <a:t>HTML, XML, JSON, NetCDF, TIFF, JPG…</a:t>
            </a:r>
          </a:p>
          <a:p>
            <a:pPr lvl="1"/>
            <a:endParaRPr 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295400"/>
            <a:ext cx="2714957" cy="249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98792" y="4267200"/>
            <a:ext cx="2514878" cy="1707243"/>
            <a:chOff x="4953467" y="4684482"/>
            <a:chExt cx="3965858" cy="1931827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53467" y="4684482"/>
              <a:ext cx="3957169" cy="193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656377" y="4698638"/>
              <a:ext cx="2262948" cy="2089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" dirty="0" err="1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facilityType</a:t>
              </a:r>
              <a:r>
                <a:rPr lang="en-US" sz="6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: “Air-cooled </a:t>
              </a:r>
              <a:r>
                <a:rPr lang="en-US" sz="600" dirty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binary </a:t>
              </a:r>
              <a:r>
                <a:rPr lang="en-US" sz="6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plant”</a:t>
              </a:r>
              <a:endParaRPr lang="en-US" sz="6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162800" y="1263134"/>
            <a:ext cx="167706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600" dirty="0" err="1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whm:facilityType</a:t>
            </a:r>
            <a:r>
              <a:rPr lang="en-US" sz="6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&gt;Well&lt;/</a:t>
            </a:r>
            <a:r>
              <a:rPr lang="en-US" sz="600" dirty="0" err="1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whm:facilityType</a:t>
            </a:r>
            <a:r>
              <a:rPr lang="en-US" sz="6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305374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sz="half" idx="4294967295"/>
          </p:nvPr>
        </p:nvSpPr>
        <p:spPr>
          <a:xfrm>
            <a:off x="838200" y="1143000"/>
            <a:ext cx="3657600" cy="5118100"/>
          </a:xfrm>
        </p:spPr>
        <p:txBody>
          <a:bodyPr>
            <a:normAutofit lnSpcReduction="10000"/>
          </a:bodyPr>
          <a:lstStyle/>
          <a:p>
            <a:pPr marL="182563" indent="-182563"/>
            <a:r>
              <a:rPr lang="en-US" sz="2000" dirty="0" smtClean="0"/>
              <a:t>Active Fault/Quaternary </a:t>
            </a:r>
            <a:r>
              <a:rPr lang="en-US" sz="2000" dirty="0"/>
              <a:t>Fault</a:t>
            </a:r>
          </a:p>
          <a:p>
            <a:pPr marL="182563" indent="-182563"/>
            <a:r>
              <a:rPr lang="en-US" sz="2000" dirty="0" smtClean="0"/>
              <a:t>Aqueous </a:t>
            </a:r>
            <a:r>
              <a:rPr lang="en-US" sz="2000" dirty="0"/>
              <a:t>Chemistry</a:t>
            </a:r>
          </a:p>
          <a:p>
            <a:pPr marL="182563" indent="-182563"/>
            <a:r>
              <a:rPr lang="en-US" sz="2000" dirty="0" smtClean="0"/>
              <a:t>Borehole </a:t>
            </a:r>
            <a:r>
              <a:rPr lang="en-US" sz="2000" dirty="0"/>
              <a:t>Temperature Observation Feature</a:t>
            </a:r>
          </a:p>
          <a:p>
            <a:pPr marL="182563" indent="-182563"/>
            <a:r>
              <a:rPr lang="en-US" sz="2000" dirty="0" smtClean="0"/>
              <a:t>Direct </a:t>
            </a:r>
            <a:r>
              <a:rPr lang="en-US" sz="2000" dirty="0"/>
              <a:t>Use Feature</a:t>
            </a:r>
          </a:p>
          <a:p>
            <a:pPr marL="182563" indent="-182563"/>
            <a:r>
              <a:rPr lang="en-US" sz="2000" dirty="0" smtClean="0"/>
              <a:t>Fault </a:t>
            </a:r>
            <a:r>
              <a:rPr lang="en-US" sz="2000" dirty="0"/>
              <a:t>Feature</a:t>
            </a:r>
          </a:p>
          <a:p>
            <a:pPr marL="182563" indent="-182563"/>
            <a:r>
              <a:rPr lang="en-US" sz="2000" dirty="0" smtClean="0"/>
              <a:t>Fluid </a:t>
            </a:r>
            <a:r>
              <a:rPr lang="en-US" sz="2000" dirty="0"/>
              <a:t>Flux Injection and Disposal</a:t>
            </a:r>
          </a:p>
          <a:p>
            <a:pPr marL="182563" indent="-182563"/>
            <a:r>
              <a:rPr lang="en-US" sz="2000" dirty="0" smtClean="0"/>
              <a:t>Geologic </a:t>
            </a:r>
            <a:r>
              <a:rPr lang="en-US" sz="2000" dirty="0"/>
              <a:t>Contact Feature</a:t>
            </a:r>
          </a:p>
          <a:p>
            <a:pPr marL="182563" indent="-182563"/>
            <a:r>
              <a:rPr lang="en-US" sz="2000" dirty="0" smtClean="0"/>
              <a:t>Geologic </a:t>
            </a:r>
            <a:r>
              <a:rPr lang="en-US" sz="2000" dirty="0"/>
              <a:t>Unit Feature</a:t>
            </a:r>
          </a:p>
          <a:p>
            <a:pPr marL="182563" indent="-182563"/>
            <a:r>
              <a:rPr lang="en-US" sz="2000" dirty="0" smtClean="0"/>
              <a:t>Geothermal </a:t>
            </a:r>
            <a:r>
              <a:rPr lang="en-US" sz="2000" dirty="0"/>
              <a:t>Area</a:t>
            </a:r>
          </a:p>
          <a:p>
            <a:pPr marL="182563" indent="-182563"/>
            <a:r>
              <a:rPr lang="en-US" sz="2000" dirty="0" smtClean="0"/>
              <a:t>Geothermal </a:t>
            </a:r>
            <a:r>
              <a:rPr lang="en-US" sz="2000" dirty="0"/>
              <a:t>Fluid Production</a:t>
            </a:r>
          </a:p>
          <a:p>
            <a:pPr marL="182563" indent="-182563"/>
            <a:r>
              <a:rPr lang="en-US" sz="2000" dirty="0" smtClean="0"/>
              <a:t>Geothermal </a:t>
            </a:r>
            <a:r>
              <a:rPr lang="en-US" sz="2000" dirty="0"/>
              <a:t>Power Plant</a:t>
            </a:r>
          </a:p>
          <a:p>
            <a:pPr marL="182563" indent="-182563"/>
            <a:r>
              <a:rPr lang="en-US" sz="2000" dirty="0" smtClean="0"/>
              <a:t>Heat Flow</a:t>
            </a:r>
          </a:p>
          <a:p>
            <a:pPr marL="182563" indent="-182563"/>
            <a:r>
              <a:rPr lang="en-US" sz="2000" dirty="0"/>
              <a:t>Heat Pump Facility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13316" name="Content Placeholder 3"/>
          <p:cNvSpPr>
            <a:spLocks noGrp="1"/>
          </p:cNvSpPr>
          <p:nvPr>
            <p:ph sz="half" idx="4294967295"/>
          </p:nvPr>
        </p:nvSpPr>
        <p:spPr>
          <a:xfrm>
            <a:off x="5029200" y="1143000"/>
            <a:ext cx="4114800" cy="5181600"/>
          </a:xfrm>
        </p:spPr>
        <p:txBody>
          <a:bodyPr>
            <a:normAutofit/>
          </a:bodyPr>
          <a:lstStyle/>
          <a:p>
            <a:pPr marL="182563" indent="-182563"/>
            <a:r>
              <a:rPr lang="en-US" sz="2000" dirty="0" smtClean="0"/>
              <a:t>Lithology </a:t>
            </a:r>
            <a:r>
              <a:rPr lang="en-US" sz="2000" dirty="0"/>
              <a:t>Interval Log Feature</a:t>
            </a:r>
          </a:p>
          <a:p>
            <a:pPr marL="182563" indent="-182563"/>
            <a:r>
              <a:rPr lang="en-US" sz="2000" dirty="0" smtClean="0"/>
              <a:t>Metadata</a:t>
            </a:r>
            <a:endParaRPr lang="en-US" sz="2000" dirty="0"/>
          </a:p>
          <a:p>
            <a:pPr marL="182563" indent="-182563"/>
            <a:r>
              <a:rPr lang="en-US" sz="2000" dirty="0" smtClean="0"/>
              <a:t>Physical </a:t>
            </a:r>
            <a:r>
              <a:rPr lang="en-US" sz="2000" dirty="0"/>
              <a:t>Sample</a:t>
            </a:r>
          </a:p>
          <a:p>
            <a:pPr marL="182563" indent="-182563"/>
            <a:r>
              <a:rPr lang="en-US" sz="2000" dirty="0" smtClean="0"/>
              <a:t>Powell </a:t>
            </a:r>
            <a:r>
              <a:rPr lang="en-US" sz="2000" dirty="0"/>
              <a:t>Cummings Geothermometry</a:t>
            </a:r>
          </a:p>
          <a:p>
            <a:pPr marL="182563" indent="-182563"/>
            <a:r>
              <a:rPr lang="en-US" sz="2000" dirty="0" smtClean="0"/>
              <a:t>Power </a:t>
            </a:r>
            <a:r>
              <a:rPr lang="en-US" sz="2000" dirty="0"/>
              <a:t>Plant Production</a:t>
            </a:r>
          </a:p>
          <a:p>
            <a:pPr marL="182563" indent="-182563"/>
            <a:r>
              <a:rPr lang="en-US" sz="2000" dirty="0" smtClean="0"/>
              <a:t>Radiogenic </a:t>
            </a:r>
            <a:r>
              <a:rPr lang="en-US" sz="2000" dirty="0"/>
              <a:t>Heat Production</a:t>
            </a:r>
          </a:p>
          <a:p>
            <a:pPr marL="182563" indent="-182563"/>
            <a:r>
              <a:rPr lang="en-US" sz="2000" dirty="0" smtClean="0"/>
              <a:t>Seismic </a:t>
            </a:r>
            <a:r>
              <a:rPr lang="en-US" sz="2000" dirty="0"/>
              <a:t>Event Hypocenter</a:t>
            </a:r>
          </a:p>
          <a:p>
            <a:pPr marL="182563" indent="-182563"/>
            <a:r>
              <a:rPr lang="en-US" sz="2000" dirty="0" smtClean="0"/>
              <a:t>Thermal </a:t>
            </a:r>
            <a:r>
              <a:rPr lang="en-US" sz="2000" dirty="0"/>
              <a:t>Conductivity</a:t>
            </a:r>
          </a:p>
          <a:p>
            <a:pPr marL="182563" indent="-182563"/>
            <a:r>
              <a:rPr lang="en-US" sz="2000" dirty="0" smtClean="0"/>
              <a:t>Thermal/Hot </a:t>
            </a:r>
            <a:r>
              <a:rPr lang="en-US" sz="2000" dirty="0"/>
              <a:t>Spring Feature</a:t>
            </a:r>
          </a:p>
          <a:p>
            <a:pPr marL="182563" indent="-182563"/>
            <a:r>
              <a:rPr lang="en-US" sz="2000" dirty="0" smtClean="0"/>
              <a:t>Volcanic </a:t>
            </a:r>
            <a:r>
              <a:rPr lang="en-US" sz="2000" dirty="0"/>
              <a:t>Vents</a:t>
            </a:r>
          </a:p>
          <a:p>
            <a:pPr marL="182563" indent="-182563"/>
            <a:r>
              <a:rPr lang="en-US" sz="2000" dirty="0" smtClean="0"/>
              <a:t>Well </a:t>
            </a:r>
            <a:r>
              <a:rPr lang="en-US" sz="2000" dirty="0"/>
              <a:t>Fluid Production</a:t>
            </a:r>
          </a:p>
          <a:p>
            <a:pPr marL="182563" indent="-182563"/>
            <a:r>
              <a:rPr lang="en-US" sz="2000" dirty="0" smtClean="0"/>
              <a:t>Well </a:t>
            </a:r>
            <a:r>
              <a:rPr lang="en-US" sz="2000" dirty="0"/>
              <a:t>Header</a:t>
            </a:r>
          </a:p>
          <a:p>
            <a:pPr marL="182563" indent="-182563"/>
            <a:r>
              <a:rPr lang="en-US" sz="2000" dirty="0" smtClean="0"/>
              <a:t>Well </a:t>
            </a:r>
            <a:r>
              <a:rPr lang="en-US" sz="2000" dirty="0"/>
              <a:t>Log </a:t>
            </a:r>
            <a:r>
              <a:rPr lang="en-US" sz="2000" dirty="0" smtClean="0"/>
              <a:t>Observation</a:t>
            </a:r>
          </a:p>
          <a:p>
            <a:pPr marL="182563" indent="-182563"/>
            <a:r>
              <a:rPr lang="en-US" sz="2000" dirty="0"/>
              <a:t>Well Test Observations</a:t>
            </a:r>
          </a:p>
          <a:p>
            <a:pPr marL="182563" indent="-182563"/>
            <a:endParaRPr lang="en-US" sz="2000" dirty="0" smtClean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685800" y="0"/>
            <a:ext cx="8458200" cy="914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 </a:t>
            </a:r>
            <a:r>
              <a:rPr lang="en-US" sz="3200" b="1" dirty="0" smtClean="0"/>
              <a:t>Content Models (Tier 3)</a:t>
            </a:r>
          </a:p>
        </p:txBody>
      </p:sp>
    </p:spTree>
    <p:extLst>
      <p:ext uri="{BB962C8B-B14F-4D97-AF65-F5344CB8AC3E}">
        <p14:creationId xmlns:p14="http://schemas.microsoft.com/office/powerpoint/2010/main" val="14903529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9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2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4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00"/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00"/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00"/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1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00"/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3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133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00"/>
                                        <p:tgtEl>
                                          <p:spTgt spid="133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331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Delivery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File download</a:t>
            </a:r>
          </a:p>
          <a:p>
            <a:pPr lvl="1"/>
            <a:r>
              <a:rPr lang="en-US" smtClean="0"/>
              <a:t>simple Web link that results in a file download</a:t>
            </a:r>
          </a:p>
          <a:p>
            <a:pPr lvl="1"/>
            <a:r>
              <a:rPr lang="en-US" smtClean="0"/>
              <a:t>no support for understanding content</a:t>
            </a:r>
          </a:p>
          <a:p>
            <a:pPr lvl="1"/>
            <a:r>
              <a:rPr lang="en-US" smtClean="0"/>
              <a:t>little or no automation is possible</a:t>
            </a:r>
          </a:p>
          <a:p>
            <a:r>
              <a:rPr lang="en-US" smtClean="0"/>
              <a:t>Web application</a:t>
            </a:r>
          </a:p>
          <a:p>
            <a:pPr lvl="1"/>
            <a:r>
              <a:rPr lang="en-US" smtClean="0"/>
              <a:t>User-driven computer program, run in client browser</a:t>
            </a:r>
          </a:p>
          <a:p>
            <a:pPr lvl="1"/>
            <a:r>
              <a:rPr lang="en-US" smtClean="0"/>
              <a:t>form-based querying, browser-based visualization</a:t>
            </a:r>
          </a:p>
          <a:p>
            <a:pPr lvl="1"/>
            <a:r>
              <a:rPr lang="en-US" smtClean="0"/>
              <a:t>may offer file downloading (clip and ship, query results…)</a:t>
            </a:r>
          </a:p>
          <a:p>
            <a:r>
              <a:rPr lang="en-US" smtClean="0"/>
              <a:t>Web Service</a:t>
            </a:r>
          </a:p>
          <a:p>
            <a:pPr lvl="1"/>
            <a:r>
              <a:rPr lang="en-US" smtClean="0"/>
              <a:t>computer program executes requests sent via the World Wide Web</a:t>
            </a:r>
          </a:p>
          <a:p>
            <a:pPr lvl="1"/>
            <a:r>
              <a:rPr lang="en-US" smtClean="0"/>
              <a:t>Interface for machine to machine interaction</a:t>
            </a:r>
          </a:p>
          <a:p>
            <a:pPr lvl="1"/>
            <a:r>
              <a:rPr lang="en-US" smtClean="0"/>
              <a:t>Execute filtering or processing of data on server side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112571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Tiers and delivery platforms</a:t>
            </a:r>
            <a:endParaRPr lang="en-US" dirty="0"/>
          </a:p>
        </p:txBody>
      </p:sp>
      <p:graphicFrame>
        <p:nvGraphicFramePr>
          <p:cNvPr id="4" name="Table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654760"/>
              </p:ext>
            </p:extLst>
          </p:nvPr>
        </p:nvGraphicFramePr>
        <p:xfrm>
          <a:off x="762000" y="1597025"/>
          <a:ext cx="8229600" cy="3049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7623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Tier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Tier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Tier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 anchor="ctr"/>
                </a:tc>
              </a:tr>
              <a:tr h="762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File download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</a:tr>
              <a:tr h="762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application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</a:tr>
              <a:tr h="762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service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6698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Data Delivery Platform: web services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17036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10541" cmpd="sng">
                  <a:solidFill>
                    <a:srgbClr val="B88472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</a:rPr>
              <a:t>OGC Services</a:t>
            </a:r>
            <a:endParaRPr lang="en-US" sz="2800" b="1" dirty="0">
              <a:ln w="10541" cmpd="sng">
                <a:solidFill>
                  <a:srgbClr val="B88472"/>
                </a:solidFill>
                <a:prstDash val="solid"/>
              </a:ln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166747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WMS for providing a symbolized portrayal of vector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WFS for full access to attributes and to download vector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WCS for access to continuous raster data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02960"/>
            <a:ext cx="3961747" cy="3063574"/>
          </a:xfrm>
          <a:prstGeom prst="rect">
            <a:avLst/>
          </a:prstGeom>
          <a:noFill/>
          <a:ln>
            <a:noFill/>
          </a:ln>
          <a:effectLst>
            <a:outerShdw dist="25965" dir="2700000" algn="ctr" rotWithShape="0">
              <a:srgbClr val="CCCCCC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5" y="2630247"/>
            <a:ext cx="2725647" cy="3610481"/>
          </a:xfrm>
          <a:prstGeom prst="rect">
            <a:avLst/>
          </a:prstGeom>
          <a:noFill/>
          <a:ln>
            <a:noFill/>
          </a:ln>
          <a:effectLst>
            <a:outerShdw dist="25965" dir="2700000" algn="ctr" rotWithShape="0">
              <a:srgbClr val="CCCCCC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04" y="2751782"/>
            <a:ext cx="4317460" cy="3365929"/>
          </a:xfrm>
          <a:prstGeom prst="rect">
            <a:avLst/>
          </a:prstGeom>
          <a:noFill/>
          <a:ln>
            <a:noFill/>
          </a:ln>
          <a:effectLst>
            <a:outerShdw dist="25965" dir="2700000" algn="ctr" rotWithShape="0">
              <a:srgbClr val="CCCCCC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381" y="2728068"/>
            <a:ext cx="4553119" cy="3414839"/>
          </a:xfrm>
          <a:prstGeom prst="rect">
            <a:avLst/>
          </a:prstGeom>
          <a:noFill/>
          <a:ln>
            <a:noFill/>
          </a:ln>
          <a:effectLst>
            <a:outerShdw dist="25965" dir="2700000" algn="ctr" rotWithShape="0">
              <a:srgbClr val="CCCCCC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97924" y="1224290"/>
            <a:ext cx="58820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10541" cmpd="sng">
                  <a:solidFill>
                    <a:srgbClr val="B88472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</a:rPr>
              <a:t>-- Useful in Existing Applications </a:t>
            </a:r>
            <a:endParaRPr lang="en-US" sz="2800" b="1" dirty="0">
              <a:ln w="10541" cmpd="sng">
                <a:solidFill>
                  <a:srgbClr val="B88472"/>
                </a:solidFill>
                <a:prstDash val="solid"/>
              </a:ln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81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USGIN: Purpose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3432787"/>
          </a:xfrm>
        </p:spPr>
        <p:txBody>
          <a:bodyPr>
            <a:normAutofit/>
          </a:bodyPr>
          <a:lstStyle/>
          <a:p>
            <a:r>
              <a:rPr lang="en-US" dirty="0" smtClean="0"/>
              <a:t>Make data resources of State and Federal geological surveys accessible online in a distributed network by </a:t>
            </a:r>
          </a:p>
          <a:p>
            <a:r>
              <a:rPr lang="en-US" dirty="0" smtClean="0"/>
              <a:t>using common standards and protocols</a:t>
            </a:r>
          </a:p>
          <a:p>
            <a:r>
              <a:rPr lang="en-US" dirty="0" smtClean="0"/>
              <a:t>working with data providers to implement these services.   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410200"/>
            <a:ext cx="1544638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410200"/>
            <a:ext cx="1639888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334000"/>
            <a:ext cx="1595438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181600"/>
            <a:ext cx="1220788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0359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7/12/2011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Arizona Geological Survey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8" y="283"/>
            <a:ext cx="8875043" cy="6857434"/>
          </a:xfrm>
          <a:prstGeom prst="rect">
            <a:avLst/>
          </a:prstGeom>
        </p:spPr>
      </p:pic>
      <p:sp>
        <p:nvSpPr>
          <p:cNvPr id="5" name="TextBox 14"/>
          <p:cNvSpPr txBox="1"/>
          <p:nvPr/>
        </p:nvSpPr>
        <p:spPr>
          <a:xfrm>
            <a:off x="1968500" y="1752600"/>
            <a:ext cx="5181600" cy="646986"/>
          </a:xfrm>
          <a:prstGeom prst="round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Consistent map legends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572000" y="4114800"/>
            <a:ext cx="1447800" cy="1219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05400" y="5359400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OOOPS!</a:t>
            </a:r>
          </a:p>
        </p:txBody>
      </p:sp>
    </p:spTree>
    <p:extLst>
      <p:ext uri="{BB962C8B-B14F-4D97-AF65-F5344CB8AC3E}">
        <p14:creationId xmlns:p14="http://schemas.microsoft.com/office/powerpoint/2010/main" val="28381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Protocol – Web Feature Service (WFS)</a:t>
            </a:r>
            <a:endParaRPr lang="en-US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Open Geospatial Consortium Web Feature Service</a:t>
            </a:r>
          </a:p>
          <a:p>
            <a:pPr lvl="1"/>
            <a:r>
              <a:rPr lang="en-US" smtClean="0"/>
              <a:t>Standard, structured encoding of content</a:t>
            </a:r>
          </a:p>
          <a:p>
            <a:pPr lvl="1"/>
            <a:r>
              <a:rPr lang="en-US" smtClean="0"/>
              <a:t>Each feature defines content model (xml schema)</a:t>
            </a:r>
          </a:p>
          <a:p>
            <a:r>
              <a:rPr lang="en-US" smtClean="0"/>
              <a:t>Feature service – </a:t>
            </a:r>
          </a:p>
          <a:p>
            <a:pPr lvl="1"/>
            <a:r>
              <a:rPr lang="en-US" smtClean="0"/>
              <a:t>designed for data access based on features (representation of geolocated entity with attributes)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78714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828918"/>
          </a:xfrm>
        </p:spPr>
        <p:txBody>
          <a:bodyPr/>
          <a:lstStyle/>
          <a:p>
            <a:r>
              <a:rPr lang="en-US" dirty="0" smtClean="0"/>
              <a:t>WFS example-Interchange format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7810500" cy="454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098550"/>
            <a:ext cx="5314950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0789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USGIN URI redirect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smtClean="0"/>
              <a:t>URIs dereference to one or more online representation of each resource. Examples:</a:t>
            </a:r>
          </a:p>
          <a:p>
            <a:pPr lvl="1"/>
            <a:r>
              <a:rPr lang="en-US" smtClean="0">
                <a:hlinkClick r:id="rId2"/>
              </a:rPr>
              <a:t>http://resources.usgin.org/uri-gin/isgs/well/API:120010005200/</a:t>
            </a:r>
            <a:endParaRPr lang="en-US" smtClean="0">
              <a:hlinkClick r:id="rId3"/>
            </a:endParaRPr>
          </a:p>
          <a:p>
            <a:pPr lvl="1"/>
            <a:r>
              <a:rPr lang="en-US" smtClean="0">
                <a:hlinkClick r:id="rId3"/>
              </a:rPr>
              <a:t>http://resources.usgin.org/uri-gin/isgs/welllog_tif/120010010800_ies/</a:t>
            </a:r>
            <a:r>
              <a:rPr lang="en-US" smtClean="0"/>
              <a:t> </a:t>
            </a:r>
          </a:p>
          <a:p>
            <a:pPr lvl="0"/>
            <a:r>
              <a:rPr lang="en-US" smtClean="0"/>
              <a:t>Create URI:</a:t>
            </a:r>
          </a:p>
          <a:p>
            <a:r>
              <a:rPr lang="en-US" smtClean="0"/>
              <a:t>Concatenate: </a:t>
            </a:r>
          </a:p>
          <a:p>
            <a:pPr lvl="1"/>
            <a:r>
              <a:rPr lang="en-US" smtClean="0"/>
              <a:t>the redirect host path: ‘http://resources.usgin.org/uri-gin/’</a:t>
            </a:r>
          </a:p>
          <a:p>
            <a:pPr lvl="1"/>
            <a:r>
              <a:rPr lang="en-US" smtClean="0"/>
              <a:t>naming authority for the data provider (i.e., azgs, cadoggr, nhgs)</a:t>
            </a:r>
          </a:p>
          <a:p>
            <a:pPr lvl="1"/>
            <a:r>
              <a:rPr lang="en-US" smtClean="0"/>
              <a:t>token, specific to the dataset (i.e., bhtemp, welllog, drillstemtest)</a:t>
            </a:r>
          </a:p>
          <a:p>
            <a:pPr lvl="1"/>
            <a:r>
              <a:rPr lang="en-US" smtClean="0"/>
              <a:t>unique identifier for each record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245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Tools Schema Repository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596413"/>
            <a:ext cx="5202302" cy="42973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Registry/repository</a:t>
            </a:r>
          </a:p>
          <a:p>
            <a:r>
              <a:rPr lang="en-US" dirty="0" smtClean="0"/>
              <a:t>Field descriptions from schema </a:t>
            </a:r>
            <a:br>
              <a:rPr lang="en-US" dirty="0" smtClean="0"/>
            </a:br>
            <a:r>
              <a:rPr lang="en-US" dirty="0" smtClean="0"/>
              <a:t>annotation</a:t>
            </a:r>
          </a:p>
          <a:p>
            <a:r>
              <a:rPr lang="en-US" dirty="0" smtClean="0"/>
              <a:t>Links to Excel workbook view</a:t>
            </a:r>
          </a:p>
          <a:p>
            <a:r>
              <a:rPr lang="en-US" dirty="0" smtClean="0"/>
              <a:t>Links to XSD</a:t>
            </a:r>
          </a:p>
          <a:p>
            <a:r>
              <a:rPr lang="en-US" dirty="0" smtClean="0"/>
              <a:t>Versions</a:t>
            </a:r>
          </a:p>
          <a:p>
            <a:r>
              <a:rPr lang="en-US" dirty="0" smtClean="0"/>
              <a:t>Link to example instances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9200"/>
            <a:ext cx="325755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9035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8001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 World Wide Web is the file system and data repository</a:t>
            </a:r>
          </a:p>
          <a:p>
            <a:r>
              <a:rPr lang="en-US" dirty="0" smtClean="0"/>
              <a:t>Resources include:</a:t>
            </a:r>
          </a:p>
          <a:p>
            <a:pPr lvl="1"/>
            <a:r>
              <a:rPr lang="en-US" dirty="0" smtClean="0"/>
              <a:t>Structured and unstructured data in files (most of the content)</a:t>
            </a:r>
          </a:p>
          <a:p>
            <a:pPr lvl="1"/>
            <a:r>
              <a:rPr lang="en-US" dirty="0" smtClean="0"/>
              <a:t>Standardized structured data accessible through web services (metadata and some data)</a:t>
            </a:r>
          </a:p>
          <a:p>
            <a:r>
              <a:rPr lang="en-US" dirty="0" smtClean="0"/>
              <a:t>Information exchange specifications: </a:t>
            </a:r>
          </a:p>
          <a:p>
            <a:pPr lvl="1"/>
            <a:r>
              <a:rPr lang="en-US" dirty="0" smtClean="0"/>
              <a:t>Conventions for content model and encoding enable applications to work with multiple data sources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875825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Discussion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USGIN:</a:t>
            </a:r>
          </a:p>
          <a:p>
            <a:pPr lvl="1"/>
            <a:r>
              <a:rPr lang="en-US" smtClean="0"/>
              <a:t>Community for developing Geoscience Information Exchanges</a:t>
            </a:r>
          </a:p>
          <a:p>
            <a:pPr lvl="1"/>
            <a:r>
              <a:rPr lang="en-US" smtClean="0"/>
              <a:t>Metadata exchange is most important</a:t>
            </a:r>
          </a:p>
          <a:p>
            <a:r>
              <a:rPr lang="en-US" smtClean="0"/>
              <a:t>Majority of content is unstructured documents</a:t>
            </a:r>
          </a:p>
          <a:p>
            <a:r>
              <a:rPr lang="en-US" smtClean="0"/>
              <a:t>Challenge: what is value proposition for ‘long tail’ information exchanges</a:t>
            </a:r>
          </a:p>
          <a:p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918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0" y="1060266"/>
            <a:ext cx="7323911" cy="5492934"/>
            <a:chOff x="762000" y="1060266"/>
            <a:chExt cx="7323911" cy="549293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060266"/>
              <a:ext cx="7323911" cy="549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352801" y="1295400"/>
              <a:ext cx="21336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/>
                <a:t>Thank You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38800" y="556260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The  Geysers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1800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Intentionally blank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Begin 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730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Approach to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Use WWW infrastructure, Open Geospatial Consortium (OGC) services, ISO standards</a:t>
            </a:r>
          </a:p>
          <a:p>
            <a:r>
              <a:rPr lang="en-US" smtClean="0"/>
              <a:t>Simple interchange 	formats</a:t>
            </a:r>
          </a:p>
          <a:p>
            <a:r>
              <a:rPr lang="en-US" smtClean="0"/>
              <a:t>Tiers of interoperability</a:t>
            </a:r>
            <a:endParaRPr 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8600" y="4191000"/>
            <a:ext cx="1576376" cy="144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vgowda\Pictures\GeoFRAT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2800" y="4345528"/>
            <a:ext cx="2907702" cy="21219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4362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4114800"/>
            <a:ext cx="3779520" cy="2362200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2000" y="1295400"/>
            <a:ext cx="76962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NGDS is a data system, not a database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Discover and access geothermal data from many different sources</a:t>
            </a:r>
          </a:p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System is unified by: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Catalog and standardized metadata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Data access protocols and </a:t>
            </a:r>
            <a:b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interchange formats (it’s the </a:t>
            </a:r>
            <a:b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Web for data)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5266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8" name="Group 1707"/>
          <p:cNvGrpSpPr/>
          <p:nvPr/>
        </p:nvGrpSpPr>
        <p:grpSpPr>
          <a:xfrm>
            <a:off x="581025" y="1253482"/>
            <a:ext cx="7787700" cy="3623318"/>
            <a:chOff x="3238500" y="708025"/>
            <a:chExt cx="4224131" cy="1965326"/>
          </a:xfrm>
        </p:grpSpPr>
        <p:sp>
          <p:nvSpPr>
            <p:cNvPr id="1351" name="Rectangle 250"/>
            <p:cNvSpPr>
              <a:spLocks noChangeArrowheads="1"/>
            </p:cNvSpPr>
            <p:nvPr/>
          </p:nvSpPr>
          <p:spPr bwMode="auto">
            <a:xfrm>
              <a:off x="5676900" y="2232026"/>
              <a:ext cx="762000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2" name="Rectangle 251"/>
            <p:cNvSpPr>
              <a:spLocks noChangeArrowheads="1"/>
            </p:cNvSpPr>
            <p:nvPr/>
          </p:nvSpPr>
          <p:spPr bwMode="auto">
            <a:xfrm>
              <a:off x="5676900" y="2232026"/>
              <a:ext cx="762000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3" name="Rectangle 252"/>
            <p:cNvSpPr>
              <a:spLocks noChangeArrowheads="1"/>
            </p:cNvSpPr>
            <p:nvPr/>
          </p:nvSpPr>
          <p:spPr bwMode="auto">
            <a:xfrm>
              <a:off x="5654675" y="2209801"/>
              <a:ext cx="387350" cy="365125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4" name="Rectangle 253"/>
            <p:cNvSpPr>
              <a:spLocks noChangeArrowheads="1"/>
            </p:cNvSpPr>
            <p:nvPr/>
          </p:nvSpPr>
          <p:spPr bwMode="auto">
            <a:xfrm>
              <a:off x="6042025" y="2209801"/>
              <a:ext cx="7938" cy="365125"/>
            </a:xfrm>
            <a:prstGeom prst="rect">
              <a:avLst/>
            </a:prstGeom>
            <a:solidFill>
              <a:srgbClr val="FCF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5" name="Rectangle 254"/>
            <p:cNvSpPr>
              <a:spLocks noChangeArrowheads="1"/>
            </p:cNvSpPr>
            <p:nvPr/>
          </p:nvSpPr>
          <p:spPr bwMode="auto">
            <a:xfrm>
              <a:off x="6049963" y="2209801"/>
              <a:ext cx="15875" cy="365125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6" name="Rectangle 255"/>
            <p:cNvSpPr>
              <a:spLocks noChangeArrowheads="1"/>
            </p:cNvSpPr>
            <p:nvPr/>
          </p:nvSpPr>
          <p:spPr bwMode="auto">
            <a:xfrm>
              <a:off x="6065838" y="2209801"/>
              <a:ext cx="7938" cy="365125"/>
            </a:xfrm>
            <a:prstGeom prst="rect">
              <a:avLst/>
            </a:prstGeom>
            <a:solidFill>
              <a:srgbClr val="FBF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7" name="Rectangle 256"/>
            <p:cNvSpPr>
              <a:spLocks noChangeArrowheads="1"/>
            </p:cNvSpPr>
            <p:nvPr/>
          </p:nvSpPr>
          <p:spPr bwMode="auto">
            <a:xfrm>
              <a:off x="6073775" y="2209801"/>
              <a:ext cx="6350" cy="365125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8" name="Rectangle 257"/>
            <p:cNvSpPr>
              <a:spLocks noChangeArrowheads="1"/>
            </p:cNvSpPr>
            <p:nvPr/>
          </p:nvSpPr>
          <p:spPr bwMode="auto">
            <a:xfrm>
              <a:off x="6080125" y="2209801"/>
              <a:ext cx="15875" cy="365125"/>
            </a:xfrm>
            <a:prstGeom prst="rect">
              <a:avLst/>
            </a:prstGeom>
            <a:solidFill>
              <a:srgbClr val="FA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9" name="Rectangle 258"/>
            <p:cNvSpPr>
              <a:spLocks noChangeArrowheads="1"/>
            </p:cNvSpPr>
            <p:nvPr/>
          </p:nvSpPr>
          <p:spPr bwMode="auto">
            <a:xfrm>
              <a:off x="6096000" y="2209801"/>
              <a:ext cx="7938" cy="365125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0" name="Rectangle 259"/>
            <p:cNvSpPr>
              <a:spLocks noChangeArrowheads="1"/>
            </p:cNvSpPr>
            <p:nvPr/>
          </p:nvSpPr>
          <p:spPr bwMode="auto">
            <a:xfrm>
              <a:off x="6103938" y="2209801"/>
              <a:ext cx="7938" cy="365125"/>
            </a:xfrm>
            <a:prstGeom prst="rect">
              <a:avLst/>
            </a:prstGeom>
            <a:solidFill>
              <a:srgbClr val="F9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1" name="Rectangle 260"/>
            <p:cNvSpPr>
              <a:spLocks noChangeArrowheads="1"/>
            </p:cNvSpPr>
            <p:nvPr/>
          </p:nvSpPr>
          <p:spPr bwMode="auto">
            <a:xfrm>
              <a:off x="6111875" y="2209801"/>
              <a:ext cx="6350" cy="365125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2" name="Rectangle 261"/>
            <p:cNvSpPr>
              <a:spLocks noChangeArrowheads="1"/>
            </p:cNvSpPr>
            <p:nvPr/>
          </p:nvSpPr>
          <p:spPr bwMode="auto">
            <a:xfrm>
              <a:off x="6118225" y="2209801"/>
              <a:ext cx="7938" cy="365125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3" name="Rectangle 262"/>
            <p:cNvSpPr>
              <a:spLocks noChangeArrowheads="1"/>
            </p:cNvSpPr>
            <p:nvPr/>
          </p:nvSpPr>
          <p:spPr bwMode="auto">
            <a:xfrm>
              <a:off x="6126163" y="2209801"/>
              <a:ext cx="15875" cy="365125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4" name="Rectangle 263"/>
            <p:cNvSpPr>
              <a:spLocks noChangeArrowheads="1"/>
            </p:cNvSpPr>
            <p:nvPr/>
          </p:nvSpPr>
          <p:spPr bwMode="auto">
            <a:xfrm>
              <a:off x="6142038" y="2209801"/>
              <a:ext cx="7938" cy="365125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5" name="Rectangle 264"/>
            <p:cNvSpPr>
              <a:spLocks noChangeArrowheads="1"/>
            </p:cNvSpPr>
            <p:nvPr/>
          </p:nvSpPr>
          <p:spPr bwMode="auto">
            <a:xfrm>
              <a:off x="6149975" y="2209801"/>
              <a:ext cx="6350" cy="365125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6" name="Rectangle 265"/>
            <p:cNvSpPr>
              <a:spLocks noChangeArrowheads="1"/>
            </p:cNvSpPr>
            <p:nvPr/>
          </p:nvSpPr>
          <p:spPr bwMode="auto">
            <a:xfrm>
              <a:off x="6156325" y="2209801"/>
              <a:ext cx="7938" cy="365125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7" name="Rectangle 266"/>
            <p:cNvSpPr>
              <a:spLocks noChangeArrowheads="1"/>
            </p:cNvSpPr>
            <p:nvPr/>
          </p:nvSpPr>
          <p:spPr bwMode="auto">
            <a:xfrm>
              <a:off x="6164263" y="2209801"/>
              <a:ext cx="7938" cy="365125"/>
            </a:xfrm>
            <a:prstGeom prst="rect">
              <a:avLst/>
            </a:prstGeom>
            <a:solidFill>
              <a:srgbClr val="F6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8" name="Rectangle 267"/>
            <p:cNvSpPr>
              <a:spLocks noChangeArrowheads="1"/>
            </p:cNvSpPr>
            <p:nvPr/>
          </p:nvSpPr>
          <p:spPr bwMode="auto">
            <a:xfrm>
              <a:off x="6172200" y="2209801"/>
              <a:ext cx="7938" cy="365125"/>
            </a:xfrm>
            <a:prstGeom prst="rect">
              <a:avLst/>
            </a:prstGeom>
            <a:solidFill>
              <a:srgbClr val="F5E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9" name="Rectangle 268"/>
            <p:cNvSpPr>
              <a:spLocks noChangeArrowheads="1"/>
            </p:cNvSpPr>
            <p:nvPr/>
          </p:nvSpPr>
          <p:spPr bwMode="auto">
            <a:xfrm>
              <a:off x="6180138" y="2209801"/>
              <a:ext cx="7938" cy="365125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0" name="Rectangle 269"/>
            <p:cNvSpPr>
              <a:spLocks noChangeArrowheads="1"/>
            </p:cNvSpPr>
            <p:nvPr/>
          </p:nvSpPr>
          <p:spPr bwMode="auto">
            <a:xfrm>
              <a:off x="6188075" y="2209801"/>
              <a:ext cx="14288" cy="365125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1" name="Rectangle 270"/>
            <p:cNvSpPr>
              <a:spLocks noChangeArrowheads="1"/>
            </p:cNvSpPr>
            <p:nvPr/>
          </p:nvSpPr>
          <p:spPr bwMode="auto">
            <a:xfrm>
              <a:off x="6202363" y="2209801"/>
              <a:ext cx="7938" cy="365125"/>
            </a:xfrm>
            <a:prstGeom prst="rect">
              <a:avLst/>
            </a:prstGeom>
            <a:solidFill>
              <a:srgbClr val="F3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2" name="Rectangle 271"/>
            <p:cNvSpPr>
              <a:spLocks noChangeArrowheads="1"/>
            </p:cNvSpPr>
            <p:nvPr/>
          </p:nvSpPr>
          <p:spPr bwMode="auto">
            <a:xfrm>
              <a:off x="6210300" y="2209801"/>
              <a:ext cx="7938" cy="365125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3" name="Rectangle 272"/>
            <p:cNvSpPr>
              <a:spLocks noChangeArrowheads="1"/>
            </p:cNvSpPr>
            <p:nvPr/>
          </p:nvSpPr>
          <p:spPr bwMode="auto">
            <a:xfrm>
              <a:off x="6218238" y="2209801"/>
              <a:ext cx="7938" cy="365125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4" name="Rectangle 273"/>
            <p:cNvSpPr>
              <a:spLocks noChangeArrowheads="1"/>
            </p:cNvSpPr>
            <p:nvPr/>
          </p:nvSpPr>
          <p:spPr bwMode="auto">
            <a:xfrm>
              <a:off x="6226175" y="2209801"/>
              <a:ext cx="6350" cy="365125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5" name="Rectangle 274"/>
            <p:cNvSpPr>
              <a:spLocks noChangeArrowheads="1"/>
            </p:cNvSpPr>
            <p:nvPr/>
          </p:nvSpPr>
          <p:spPr bwMode="auto">
            <a:xfrm>
              <a:off x="6232525" y="2209801"/>
              <a:ext cx="7938" cy="365125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6" name="Rectangle 275"/>
            <p:cNvSpPr>
              <a:spLocks noChangeArrowheads="1"/>
            </p:cNvSpPr>
            <p:nvPr/>
          </p:nvSpPr>
          <p:spPr bwMode="auto">
            <a:xfrm>
              <a:off x="6240463" y="2209801"/>
              <a:ext cx="7938" cy="365125"/>
            </a:xfrm>
            <a:prstGeom prst="rect">
              <a:avLst/>
            </a:prstGeom>
            <a:solidFill>
              <a:srgbClr val="F1E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7" name="Rectangle 276"/>
            <p:cNvSpPr>
              <a:spLocks noChangeArrowheads="1"/>
            </p:cNvSpPr>
            <p:nvPr/>
          </p:nvSpPr>
          <p:spPr bwMode="auto">
            <a:xfrm>
              <a:off x="6248400" y="2209801"/>
              <a:ext cx="7938" cy="365125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8" name="Rectangle 277"/>
            <p:cNvSpPr>
              <a:spLocks noChangeArrowheads="1"/>
            </p:cNvSpPr>
            <p:nvPr/>
          </p:nvSpPr>
          <p:spPr bwMode="auto">
            <a:xfrm>
              <a:off x="6256338" y="2209801"/>
              <a:ext cx="7938" cy="365125"/>
            </a:xfrm>
            <a:prstGeom prst="rect">
              <a:avLst/>
            </a:prstGeom>
            <a:solidFill>
              <a:srgbClr val="F1E2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9" name="Rectangle 278"/>
            <p:cNvSpPr>
              <a:spLocks noChangeArrowheads="1"/>
            </p:cNvSpPr>
            <p:nvPr/>
          </p:nvSpPr>
          <p:spPr bwMode="auto">
            <a:xfrm>
              <a:off x="6264275" y="2209801"/>
              <a:ext cx="6350" cy="365125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0" name="Rectangle 279"/>
            <p:cNvSpPr>
              <a:spLocks noChangeArrowheads="1"/>
            </p:cNvSpPr>
            <p:nvPr/>
          </p:nvSpPr>
          <p:spPr bwMode="auto">
            <a:xfrm>
              <a:off x="6270625" y="2209801"/>
              <a:ext cx="7938" cy="365125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1" name="Rectangle 280"/>
            <p:cNvSpPr>
              <a:spLocks noChangeArrowheads="1"/>
            </p:cNvSpPr>
            <p:nvPr/>
          </p:nvSpPr>
          <p:spPr bwMode="auto">
            <a:xfrm>
              <a:off x="6278563" y="2209801"/>
              <a:ext cx="7938" cy="365125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2" name="Rectangle 281"/>
            <p:cNvSpPr>
              <a:spLocks noChangeArrowheads="1"/>
            </p:cNvSpPr>
            <p:nvPr/>
          </p:nvSpPr>
          <p:spPr bwMode="auto">
            <a:xfrm>
              <a:off x="6286500" y="2209801"/>
              <a:ext cx="7938" cy="365125"/>
            </a:xfrm>
            <a:prstGeom prst="rect">
              <a:avLst/>
            </a:prstGeom>
            <a:solidFill>
              <a:srgbClr val="EFE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3" name="Rectangle 282"/>
            <p:cNvSpPr>
              <a:spLocks noChangeArrowheads="1"/>
            </p:cNvSpPr>
            <p:nvPr/>
          </p:nvSpPr>
          <p:spPr bwMode="auto">
            <a:xfrm>
              <a:off x="6294438" y="2209801"/>
              <a:ext cx="7938" cy="365125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4" name="Rectangle 283"/>
            <p:cNvSpPr>
              <a:spLocks noChangeArrowheads="1"/>
            </p:cNvSpPr>
            <p:nvPr/>
          </p:nvSpPr>
          <p:spPr bwMode="auto">
            <a:xfrm>
              <a:off x="6302375" y="2209801"/>
              <a:ext cx="6350" cy="365125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5" name="Rectangle 284"/>
            <p:cNvSpPr>
              <a:spLocks noChangeArrowheads="1"/>
            </p:cNvSpPr>
            <p:nvPr/>
          </p:nvSpPr>
          <p:spPr bwMode="auto">
            <a:xfrm>
              <a:off x="6308725" y="2209801"/>
              <a:ext cx="7938" cy="365125"/>
            </a:xfrm>
            <a:prstGeom prst="rect">
              <a:avLst/>
            </a:prstGeom>
            <a:solidFill>
              <a:srgbClr val="EED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6" name="Rectangle 285"/>
            <p:cNvSpPr>
              <a:spLocks noChangeArrowheads="1"/>
            </p:cNvSpPr>
            <p:nvPr/>
          </p:nvSpPr>
          <p:spPr bwMode="auto">
            <a:xfrm>
              <a:off x="6316663" y="2209801"/>
              <a:ext cx="15875" cy="365125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7" name="Rectangle 286"/>
            <p:cNvSpPr>
              <a:spLocks noChangeArrowheads="1"/>
            </p:cNvSpPr>
            <p:nvPr/>
          </p:nvSpPr>
          <p:spPr bwMode="auto">
            <a:xfrm>
              <a:off x="6332538" y="2209801"/>
              <a:ext cx="7938" cy="365125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8" name="Rectangle 287"/>
            <p:cNvSpPr>
              <a:spLocks noChangeArrowheads="1"/>
            </p:cNvSpPr>
            <p:nvPr/>
          </p:nvSpPr>
          <p:spPr bwMode="auto">
            <a:xfrm>
              <a:off x="6340475" y="2209801"/>
              <a:ext cx="14288" cy="365125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9" name="Rectangle 288"/>
            <p:cNvSpPr>
              <a:spLocks noChangeArrowheads="1"/>
            </p:cNvSpPr>
            <p:nvPr/>
          </p:nvSpPr>
          <p:spPr bwMode="auto">
            <a:xfrm>
              <a:off x="6354763" y="2209801"/>
              <a:ext cx="7938" cy="365125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0" name="Rectangle 289"/>
            <p:cNvSpPr>
              <a:spLocks noChangeArrowheads="1"/>
            </p:cNvSpPr>
            <p:nvPr/>
          </p:nvSpPr>
          <p:spPr bwMode="auto">
            <a:xfrm>
              <a:off x="6362700" y="2209801"/>
              <a:ext cx="15875" cy="365125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1" name="Rectangle 290"/>
            <p:cNvSpPr>
              <a:spLocks noChangeArrowheads="1"/>
            </p:cNvSpPr>
            <p:nvPr/>
          </p:nvSpPr>
          <p:spPr bwMode="auto">
            <a:xfrm>
              <a:off x="6378575" y="2209801"/>
              <a:ext cx="6350" cy="365125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2" name="Rectangle 291"/>
            <p:cNvSpPr>
              <a:spLocks noChangeArrowheads="1"/>
            </p:cNvSpPr>
            <p:nvPr/>
          </p:nvSpPr>
          <p:spPr bwMode="auto">
            <a:xfrm>
              <a:off x="6384925" y="2209801"/>
              <a:ext cx="7938" cy="365125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3" name="Rectangle 292"/>
            <p:cNvSpPr>
              <a:spLocks noChangeArrowheads="1"/>
            </p:cNvSpPr>
            <p:nvPr/>
          </p:nvSpPr>
          <p:spPr bwMode="auto">
            <a:xfrm>
              <a:off x="6392863" y="2209801"/>
              <a:ext cx="15875" cy="365125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4" name="Rectangle 293"/>
            <p:cNvSpPr>
              <a:spLocks noChangeArrowheads="1"/>
            </p:cNvSpPr>
            <p:nvPr/>
          </p:nvSpPr>
          <p:spPr bwMode="auto">
            <a:xfrm>
              <a:off x="6408738" y="2209801"/>
              <a:ext cx="7938" cy="365125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5" name="Rectangle 294"/>
            <p:cNvSpPr>
              <a:spLocks noChangeArrowheads="1"/>
            </p:cNvSpPr>
            <p:nvPr/>
          </p:nvSpPr>
          <p:spPr bwMode="auto">
            <a:xfrm>
              <a:off x="5654675" y="2209801"/>
              <a:ext cx="762000" cy="365125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6" name="Rectangle 295"/>
            <p:cNvSpPr>
              <a:spLocks noChangeArrowheads="1"/>
            </p:cNvSpPr>
            <p:nvPr/>
          </p:nvSpPr>
          <p:spPr bwMode="auto">
            <a:xfrm>
              <a:off x="5813425" y="2278063"/>
              <a:ext cx="360837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Metadata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97" name="Line 296"/>
            <p:cNvSpPr>
              <a:spLocks noChangeShapeType="1"/>
            </p:cNvSpPr>
            <p:nvPr/>
          </p:nvSpPr>
          <p:spPr bwMode="auto">
            <a:xfrm>
              <a:off x="5654675" y="2438401"/>
              <a:ext cx="762000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2" name="Rectangle 341"/>
            <p:cNvSpPr>
              <a:spLocks noChangeArrowheads="1"/>
            </p:cNvSpPr>
            <p:nvPr/>
          </p:nvSpPr>
          <p:spPr bwMode="auto">
            <a:xfrm>
              <a:off x="3260725" y="2147888"/>
              <a:ext cx="1646238" cy="525463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3" name="Rectangle 342"/>
            <p:cNvSpPr>
              <a:spLocks noChangeArrowheads="1"/>
            </p:cNvSpPr>
            <p:nvPr/>
          </p:nvSpPr>
          <p:spPr bwMode="auto">
            <a:xfrm>
              <a:off x="3260725" y="2147888"/>
              <a:ext cx="1646238" cy="525463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4" name="Rectangle 343"/>
            <p:cNvSpPr>
              <a:spLocks noChangeArrowheads="1"/>
            </p:cNvSpPr>
            <p:nvPr/>
          </p:nvSpPr>
          <p:spPr bwMode="auto">
            <a:xfrm>
              <a:off x="3238500" y="2125663"/>
              <a:ext cx="860425" cy="52546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5" name="Rectangle 344"/>
            <p:cNvSpPr>
              <a:spLocks noChangeArrowheads="1"/>
            </p:cNvSpPr>
            <p:nvPr/>
          </p:nvSpPr>
          <p:spPr bwMode="auto">
            <a:xfrm>
              <a:off x="4098925" y="2125663"/>
              <a:ext cx="38100" cy="52546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6" name="Rectangle 345"/>
            <p:cNvSpPr>
              <a:spLocks noChangeArrowheads="1"/>
            </p:cNvSpPr>
            <p:nvPr/>
          </p:nvSpPr>
          <p:spPr bwMode="auto">
            <a:xfrm>
              <a:off x="4137025" y="2125663"/>
              <a:ext cx="46038" cy="525463"/>
            </a:xfrm>
            <a:prstGeom prst="rect">
              <a:avLst/>
            </a:prstGeom>
            <a:solidFill>
              <a:srgbClr val="FB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7" name="Rectangle 346"/>
            <p:cNvSpPr>
              <a:spLocks noChangeArrowheads="1"/>
            </p:cNvSpPr>
            <p:nvPr/>
          </p:nvSpPr>
          <p:spPr bwMode="auto">
            <a:xfrm>
              <a:off x="4183063" y="2125663"/>
              <a:ext cx="46038" cy="52546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8" name="Rectangle 347"/>
            <p:cNvSpPr>
              <a:spLocks noChangeArrowheads="1"/>
            </p:cNvSpPr>
            <p:nvPr/>
          </p:nvSpPr>
          <p:spPr bwMode="auto">
            <a:xfrm>
              <a:off x="4229100" y="2125663"/>
              <a:ext cx="53975" cy="52546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9" name="Rectangle 348"/>
            <p:cNvSpPr>
              <a:spLocks noChangeArrowheads="1"/>
            </p:cNvSpPr>
            <p:nvPr/>
          </p:nvSpPr>
          <p:spPr bwMode="auto">
            <a:xfrm>
              <a:off x="4283075" y="2125663"/>
              <a:ext cx="38100" cy="525463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0" name="Rectangle 349"/>
            <p:cNvSpPr>
              <a:spLocks noChangeArrowheads="1"/>
            </p:cNvSpPr>
            <p:nvPr/>
          </p:nvSpPr>
          <p:spPr bwMode="auto">
            <a:xfrm>
              <a:off x="4321175" y="2125663"/>
              <a:ext cx="44450" cy="52546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1" name="Rectangle 350"/>
            <p:cNvSpPr>
              <a:spLocks noChangeArrowheads="1"/>
            </p:cNvSpPr>
            <p:nvPr/>
          </p:nvSpPr>
          <p:spPr bwMode="auto">
            <a:xfrm>
              <a:off x="4365625" y="2125663"/>
              <a:ext cx="46038" cy="52546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2" name="Rectangle 351"/>
            <p:cNvSpPr>
              <a:spLocks noChangeArrowheads="1"/>
            </p:cNvSpPr>
            <p:nvPr/>
          </p:nvSpPr>
          <p:spPr bwMode="auto">
            <a:xfrm>
              <a:off x="4411663" y="2125663"/>
              <a:ext cx="46038" cy="525463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3" name="Rectangle 352"/>
            <p:cNvSpPr>
              <a:spLocks noChangeArrowheads="1"/>
            </p:cNvSpPr>
            <p:nvPr/>
          </p:nvSpPr>
          <p:spPr bwMode="auto">
            <a:xfrm>
              <a:off x="4457700" y="2125663"/>
              <a:ext cx="30163" cy="525463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4" name="Rectangle 353"/>
            <p:cNvSpPr>
              <a:spLocks noChangeArrowheads="1"/>
            </p:cNvSpPr>
            <p:nvPr/>
          </p:nvSpPr>
          <p:spPr bwMode="auto">
            <a:xfrm>
              <a:off x="4487863" y="2125663"/>
              <a:ext cx="38100" cy="525463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5" name="Rectangle 354"/>
            <p:cNvSpPr>
              <a:spLocks noChangeArrowheads="1"/>
            </p:cNvSpPr>
            <p:nvPr/>
          </p:nvSpPr>
          <p:spPr bwMode="auto">
            <a:xfrm>
              <a:off x="4525963" y="2125663"/>
              <a:ext cx="38100" cy="525463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6" name="Rectangle 355"/>
            <p:cNvSpPr>
              <a:spLocks noChangeArrowheads="1"/>
            </p:cNvSpPr>
            <p:nvPr/>
          </p:nvSpPr>
          <p:spPr bwMode="auto">
            <a:xfrm>
              <a:off x="4564063" y="2125663"/>
              <a:ext cx="23813" cy="525463"/>
            </a:xfrm>
            <a:prstGeom prst="rect">
              <a:avLst/>
            </a:prstGeom>
            <a:solidFill>
              <a:srgbClr val="F0E1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7" name="Rectangle 356"/>
            <p:cNvSpPr>
              <a:spLocks noChangeArrowheads="1"/>
            </p:cNvSpPr>
            <p:nvPr/>
          </p:nvSpPr>
          <p:spPr bwMode="auto">
            <a:xfrm>
              <a:off x="4587875" y="2125663"/>
              <a:ext cx="44450" cy="525463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8" name="Rectangle 357"/>
            <p:cNvSpPr>
              <a:spLocks noChangeArrowheads="1"/>
            </p:cNvSpPr>
            <p:nvPr/>
          </p:nvSpPr>
          <p:spPr bwMode="auto">
            <a:xfrm>
              <a:off x="4632325" y="2125663"/>
              <a:ext cx="38100" cy="52546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9" name="Rectangle 358"/>
            <p:cNvSpPr>
              <a:spLocks noChangeArrowheads="1"/>
            </p:cNvSpPr>
            <p:nvPr/>
          </p:nvSpPr>
          <p:spPr bwMode="auto">
            <a:xfrm>
              <a:off x="4670425" y="2125663"/>
              <a:ext cx="53975" cy="52546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0" name="Rectangle 359"/>
            <p:cNvSpPr>
              <a:spLocks noChangeArrowheads="1"/>
            </p:cNvSpPr>
            <p:nvPr/>
          </p:nvSpPr>
          <p:spPr bwMode="auto">
            <a:xfrm>
              <a:off x="4724400" y="2125663"/>
              <a:ext cx="46038" cy="52546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1" name="Rectangle 360"/>
            <p:cNvSpPr>
              <a:spLocks noChangeArrowheads="1"/>
            </p:cNvSpPr>
            <p:nvPr/>
          </p:nvSpPr>
          <p:spPr bwMode="auto">
            <a:xfrm>
              <a:off x="4770438" y="2125663"/>
              <a:ext cx="46038" cy="52546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2" name="Rectangle 361"/>
            <p:cNvSpPr>
              <a:spLocks noChangeArrowheads="1"/>
            </p:cNvSpPr>
            <p:nvPr/>
          </p:nvSpPr>
          <p:spPr bwMode="auto">
            <a:xfrm>
              <a:off x="4816475" y="2125663"/>
              <a:ext cx="38100" cy="52546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3" name="Rectangle 362"/>
            <p:cNvSpPr>
              <a:spLocks noChangeArrowheads="1"/>
            </p:cNvSpPr>
            <p:nvPr/>
          </p:nvSpPr>
          <p:spPr bwMode="auto">
            <a:xfrm>
              <a:off x="4854575" y="2125663"/>
              <a:ext cx="30163" cy="525463"/>
            </a:xfrm>
            <a:prstGeom prst="rect">
              <a:avLst/>
            </a:prstGeom>
            <a:solidFill>
              <a:srgbClr val="E8D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4" name="Rectangle 363"/>
            <p:cNvSpPr>
              <a:spLocks noChangeArrowheads="1"/>
            </p:cNvSpPr>
            <p:nvPr/>
          </p:nvSpPr>
          <p:spPr bwMode="auto">
            <a:xfrm>
              <a:off x="3238500" y="2125663"/>
              <a:ext cx="1646238" cy="52546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5" name="Rectangle 364"/>
            <p:cNvSpPr>
              <a:spLocks noChangeArrowheads="1"/>
            </p:cNvSpPr>
            <p:nvPr/>
          </p:nvSpPr>
          <p:spPr bwMode="auto">
            <a:xfrm>
              <a:off x="3559175" y="2193926"/>
              <a:ext cx="846010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NGDS_DataResource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6" name="Line 365"/>
            <p:cNvSpPr>
              <a:spLocks noChangeShapeType="1"/>
            </p:cNvSpPr>
            <p:nvPr/>
          </p:nvSpPr>
          <p:spPr bwMode="auto">
            <a:xfrm>
              <a:off x="3238500" y="2354263"/>
              <a:ext cx="1646238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7" name="Rectangle 366"/>
            <p:cNvSpPr>
              <a:spLocks noChangeArrowheads="1"/>
            </p:cNvSpPr>
            <p:nvPr/>
          </p:nvSpPr>
          <p:spPr bwMode="auto">
            <a:xfrm>
              <a:off x="3276600" y="2384426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8" name="Rectangle 367"/>
            <p:cNvSpPr>
              <a:spLocks noChangeArrowheads="1"/>
            </p:cNvSpPr>
            <p:nvPr/>
          </p:nvSpPr>
          <p:spPr bwMode="auto">
            <a:xfrm>
              <a:off x="3436938" y="2384426"/>
              <a:ext cx="584294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itemName  :text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9" name="Rectangle 368"/>
            <p:cNvSpPr>
              <a:spLocks noChangeArrowheads="1"/>
            </p:cNvSpPr>
            <p:nvPr/>
          </p:nvSpPr>
          <p:spPr bwMode="auto">
            <a:xfrm>
              <a:off x="3276600" y="2506663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0" name="Rectangle 369"/>
            <p:cNvSpPr>
              <a:spLocks noChangeArrowheads="1"/>
            </p:cNvSpPr>
            <p:nvPr/>
          </p:nvSpPr>
          <p:spPr bwMode="auto">
            <a:xfrm>
              <a:off x="3436938" y="2506663"/>
              <a:ext cx="98773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itemDescription  :text [0..1]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95" name="Rectangle 394"/>
            <p:cNvSpPr>
              <a:spLocks noChangeArrowheads="1"/>
            </p:cNvSpPr>
            <p:nvPr/>
          </p:nvSpPr>
          <p:spPr bwMode="auto">
            <a:xfrm>
              <a:off x="6773863" y="2232026"/>
              <a:ext cx="677863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96" name="Rectangle 395"/>
            <p:cNvSpPr>
              <a:spLocks noChangeArrowheads="1"/>
            </p:cNvSpPr>
            <p:nvPr/>
          </p:nvSpPr>
          <p:spPr bwMode="auto">
            <a:xfrm>
              <a:off x="6773863" y="2232026"/>
              <a:ext cx="677863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97" name="Rectangle 396"/>
            <p:cNvSpPr>
              <a:spLocks noChangeArrowheads="1"/>
            </p:cNvSpPr>
            <p:nvPr/>
          </p:nvSpPr>
          <p:spPr bwMode="auto">
            <a:xfrm>
              <a:off x="6751638" y="2209801"/>
              <a:ext cx="350838" cy="365125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98" name="Rectangle 397"/>
            <p:cNvSpPr>
              <a:spLocks noChangeArrowheads="1"/>
            </p:cNvSpPr>
            <p:nvPr/>
          </p:nvSpPr>
          <p:spPr bwMode="auto">
            <a:xfrm>
              <a:off x="7102475" y="2209801"/>
              <a:ext cx="6350" cy="365125"/>
            </a:xfrm>
            <a:prstGeom prst="rect">
              <a:avLst/>
            </a:prstGeom>
            <a:solidFill>
              <a:srgbClr val="FBF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99" name="Rectangle 398"/>
            <p:cNvSpPr>
              <a:spLocks noChangeArrowheads="1"/>
            </p:cNvSpPr>
            <p:nvPr/>
          </p:nvSpPr>
          <p:spPr bwMode="auto">
            <a:xfrm>
              <a:off x="7108825" y="2209801"/>
              <a:ext cx="7938" cy="365125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0" name="Rectangle 399"/>
            <p:cNvSpPr>
              <a:spLocks noChangeArrowheads="1"/>
            </p:cNvSpPr>
            <p:nvPr/>
          </p:nvSpPr>
          <p:spPr bwMode="auto">
            <a:xfrm>
              <a:off x="7116763" y="2209801"/>
              <a:ext cx="7938" cy="365125"/>
            </a:xfrm>
            <a:prstGeom prst="rect">
              <a:avLst/>
            </a:prstGeom>
            <a:solidFill>
              <a:srgbClr val="FBF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1" name="Rectangle 400"/>
            <p:cNvSpPr>
              <a:spLocks noChangeArrowheads="1"/>
            </p:cNvSpPr>
            <p:nvPr/>
          </p:nvSpPr>
          <p:spPr bwMode="auto">
            <a:xfrm>
              <a:off x="7124700" y="2209801"/>
              <a:ext cx="7938" cy="365125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2" name="Rectangle 401"/>
            <p:cNvSpPr>
              <a:spLocks noChangeArrowheads="1"/>
            </p:cNvSpPr>
            <p:nvPr/>
          </p:nvSpPr>
          <p:spPr bwMode="auto">
            <a:xfrm>
              <a:off x="7132638" y="2209801"/>
              <a:ext cx="7938" cy="365125"/>
            </a:xfrm>
            <a:prstGeom prst="rect">
              <a:avLst/>
            </a:prstGeom>
            <a:solidFill>
              <a:srgbClr val="FA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3" name="Rectangle 402"/>
            <p:cNvSpPr>
              <a:spLocks noChangeArrowheads="1"/>
            </p:cNvSpPr>
            <p:nvPr/>
          </p:nvSpPr>
          <p:spPr bwMode="auto">
            <a:xfrm>
              <a:off x="7140575" y="2209801"/>
              <a:ext cx="14288" cy="365125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4" name="Rectangle 403"/>
            <p:cNvSpPr>
              <a:spLocks noChangeArrowheads="1"/>
            </p:cNvSpPr>
            <p:nvPr/>
          </p:nvSpPr>
          <p:spPr bwMode="auto">
            <a:xfrm>
              <a:off x="7154863" y="2209801"/>
              <a:ext cx="7938" cy="365125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5" name="Rectangle 404"/>
            <p:cNvSpPr>
              <a:spLocks noChangeArrowheads="1"/>
            </p:cNvSpPr>
            <p:nvPr/>
          </p:nvSpPr>
          <p:spPr bwMode="auto">
            <a:xfrm>
              <a:off x="7162800" y="2209801"/>
              <a:ext cx="7938" cy="365125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6" name="Rectangle 405"/>
            <p:cNvSpPr>
              <a:spLocks noChangeArrowheads="1"/>
            </p:cNvSpPr>
            <p:nvPr/>
          </p:nvSpPr>
          <p:spPr bwMode="auto">
            <a:xfrm>
              <a:off x="7170738" y="2209801"/>
              <a:ext cx="14288" cy="365125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7" name="Rectangle 406"/>
            <p:cNvSpPr>
              <a:spLocks noChangeArrowheads="1"/>
            </p:cNvSpPr>
            <p:nvPr/>
          </p:nvSpPr>
          <p:spPr bwMode="auto">
            <a:xfrm>
              <a:off x="7185025" y="2209801"/>
              <a:ext cx="7938" cy="365125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08" name="Rectangle 408"/>
            <p:cNvSpPr>
              <a:spLocks noChangeArrowheads="1"/>
            </p:cNvSpPr>
            <p:nvPr/>
          </p:nvSpPr>
          <p:spPr bwMode="auto">
            <a:xfrm>
              <a:off x="7192963" y="2209800"/>
              <a:ext cx="7938" cy="365125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09" name="Rectangle 409"/>
            <p:cNvSpPr>
              <a:spLocks noChangeArrowheads="1"/>
            </p:cNvSpPr>
            <p:nvPr/>
          </p:nvSpPr>
          <p:spPr bwMode="auto">
            <a:xfrm>
              <a:off x="7200901" y="2209800"/>
              <a:ext cx="7938" cy="365125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0" name="Rectangle 410"/>
            <p:cNvSpPr>
              <a:spLocks noChangeArrowheads="1"/>
            </p:cNvSpPr>
            <p:nvPr/>
          </p:nvSpPr>
          <p:spPr bwMode="auto">
            <a:xfrm>
              <a:off x="7208838" y="2209800"/>
              <a:ext cx="7938" cy="365125"/>
            </a:xfrm>
            <a:prstGeom prst="rect">
              <a:avLst/>
            </a:prstGeom>
            <a:solidFill>
              <a:srgbClr val="F5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1" name="Rectangle 411"/>
            <p:cNvSpPr>
              <a:spLocks noChangeArrowheads="1"/>
            </p:cNvSpPr>
            <p:nvPr/>
          </p:nvSpPr>
          <p:spPr bwMode="auto">
            <a:xfrm>
              <a:off x="7216776" y="2209800"/>
              <a:ext cx="6350" cy="365125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2" name="Rectangle 412"/>
            <p:cNvSpPr>
              <a:spLocks noChangeArrowheads="1"/>
            </p:cNvSpPr>
            <p:nvPr/>
          </p:nvSpPr>
          <p:spPr bwMode="auto">
            <a:xfrm>
              <a:off x="7223126" y="2209800"/>
              <a:ext cx="7938" cy="365125"/>
            </a:xfrm>
            <a:prstGeom prst="rect">
              <a:avLst/>
            </a:prstGeom>
            <a:solidFill>
              <a:srgbClr val="F5E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3" name="Rectangle 413"/>
            <p:cNvSpPr>
              <a:spLocks noChangeArrowheads="1"/>
            </p:cNvSpPr>
            <p:nvPr/>
          </p:nvSpPr>
          <p:spPr bwMode="auto">
            <a:xfrm>
              <a:off x="7231063" y="2209800"/>
              <a:ext cx="7938" cy="365125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4" name="Rectangle 414"/>
            <p:cNvSpPr>
              <a:spLocks noChangeArrowheads="1"/>
            </p:cNvSpPr>
            <p:nvPr/>
          </p:nvSpPr>
          <p:spPr bwMode="auto">
            <a:xfrm>
              <a:off x="7239001" y="2209800"/>
              <a:ext cx="7938" cy="365125"/>
            </a:xfrm>
            <a:prstGeom prst="rect">
              <a:avLst/>
            </a:prstGeom>
            <a:solidFill>
              <a:srgbClr val="F3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5" name="Rectangle 415"/>
            <p:cNvSpPr>
              <a:spLocks noChangeArrowheads="1"/>
            </p:cNvSpPr>
            <p:nvPr/>
          </p:nvSpPr>
          <p:spPr bwMode="auto">
            <a:xfrm>
              <a:off x="7246938" y="2209800"/>
              <a:ext cx="7938" cy="365125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6" name="Rectangle 416"/>
            <p:cNvSpPr>
              <a:spLocks noChangeArrowheads="1"/>
            </p:cNvSpPr>
            <p:nvPr/>
          </p:nvSpPr>
          <p:spPr bwMode="auto">
            <a:xfrm>
              <a:off x="7254876" y="2209800"/>
              <a:ext cx="6350" cy="365125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7" name="Rectangle 417"/>
            <p:cNvSpPr>
              <a:spLocks noChangeArrowheads="1"/>
            </p:cNvSpPr>
            <p:nvPr/>
          </p:nvSpPr>
          <p:spPr bwMode="auto">
            <a:xfrm>
              <a:off x="7261226" y="2209800"/>
              <a:ext cx="7938" cy="365125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8" name="Rectangle 418"/>
            <p:cNvSpPr>
              <a:spLocks noChangeArrowheads="1"/>
            </p:cNvSpPr>
            <p:nvPr/>
          </p:nvSpPr>
          <p:spPr bwMode="auto">
            <a:xfrm>
              <a:off x="7269163" y="2209800"/>
              <a:ext cx="7938" cy="365125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9" name="Rectangle 419"/>
            <p:cNvSpPr>
              <a:spLocks noChangeArrowheads="1"/>
            </p:cNvSpPr>
            <p:nvPr/>
          </p:nvSpPr>
          <p:spPr bwMode="auto">
            <a:xfrm>
              <a:off x="7277101" y="2209800"/>
              <a:ext cx="7938" cy="365125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0" name="Rectangle 420"/>
            <p:cNvSpPr>
              <a:spLocks noChangeArrowheads="1"/>
            </p:cNvSpPr>
            <p:nvPr/>
          </p:nvSpPr>
          <p:spPr bwMode="auto">
            <a:xfrm>
              <a:off x="7285038" y="2209800"/>
              <a:ext cx="7938" cy="365125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1" name="Rectangle 421"/>
            <p:cNvSpPr>
              <a:spLocks noChangeArrowheads="1"/>
            </p:cNvSpPr>
            <p:nvPr/>
          </p:nvSpPr>
          <p:spPr bwMode="auto">
            <a:xfrm>
              <a:off x="7292976" y="2209800"/>
              <a:ext cx="6350" cy="365125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2" name="Rectangle 422"/>
            <p:cNvSpPr>
              <a:spLocks noChangeArrowheads="1"/>
            </p:cNvSpPr>
            <p:nvPr/>
          </p:nvSpPr>
          <p:spPr bwMode="auto">
            <a:xfrm>
              <a:off x="7299326" y="2209800"/>
              <a:ext cx="7938" cy="365125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3" name="Rectangle 423"/>
            <p:cNvSpPr>
              <a:spLocks noChangeArrowheads="1"/>
            </p:cNvSpPr>
            <p:nvPr/>
          </p:nvSpPr>
          <p:spPr bwMode="auto">
            <a:xfrm>
              <a:off x="7307263" y="2209800"/>
              <a:ext cx="7938" cy="365125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4" name="Rectangle 424"/>
            <p:cNvSpPr>
              <a:spLocks noChangeArrowheads="1"/>
            </p:cNvSpPr>
            <p:nvPr/>
          </p:nvSpPr>
          <p:spPr bwMode="auto">
            <a:xfrm>
              <a:off x="7315201" y="2209800"/>
              <a:ext cx="15875" cy="365125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5" name="Rectangle 425"/>
            <p:cNvSpPr>
              <a:spLocks noChangeArrowheads="1"/>
            </p:cNvSpPr>
            <p:nvPr/>
          </p:nvSpPr>
          <p:spPr bwMode="auto">
            <a:xfrm>
              <a:off x="7331076" y="2209800"/>
              <a:ext cx="6350" cy="365125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6" name="Rectangle 426"/>
            <p:cNvSpPr>
              <a:spLocks noChangeArrowheads="1"/>
            </p:cNvSpPr>
            <p:nvPr/>
          </p:nvSpPr>
          <p:spPr bwMode="auto">
            <a:xfrm>
              <a:off x="7337426" y="2209800"/>
              <a:ext cx="7938" cy="365125"/>
            </a:xfrm>
            <a:prstGeom prst="rect">
              <a:avLst/>
            </a:prstGeom>
            <a:solidFill>
              <a:srgbClr val="EDDE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7" name="Rectangle 427"/>
            <p:cNvSpPr>
              <a:spLocks noChangeArrowheads="1"/>
            </p:cNvSpPr>
            <p:nvPr/>
          </p:nvSpPr>
          <p:spPr bwMode="auto">
            <a:xfrm>
              <a:off x="7345363" y="2209800"/>
              <a:ext cx="7938" cy="365125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8" name="Rectangle 428"/>
            <p:cNvSpPr>
              <a:spLocks noChangeArrowheads="1"/>
            </p:cNvSpPr>
            <p:nvPr/>
          </p:nvSpPr>
          <p:spPr bwMode="auto">
            <a:xfrm>
              <a:off x="7353301" y="2209800"/>
              <a:ext cx="7938" cy="365125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9" name="Rectangle 429"/>
            <p:cNvSpPr>
              <a:spLocks noChangeArrowheads="1"/>
            </p:cNvSpPr>
            <p:nvPr/>
          </p:nvSpPr>
          <p:spPr bwMode="auto">
            <a:xfrm>
              <a:off x="7361238" y="2209800"/>
              <a:ext cx="14288" cy="365125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0" name="Rectangle 430"/>
            <p:cNvSpPr>
              <a:spLocks noChangeArrowheads="1"/>
            </p:cNvSpPr>
            <p:nvPr/>
          </p:nvSpPr>
          <p:spPr bwMode="auto">
            <a:xfrm>
              <a:off x="7375526" y="2209800"/>
              <a:ext cx="7938" cy="365125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1" name="Rectangle 431"/>
            <p:cNvSpPr>
              <a:spLocks noChangeArrowheads="1"/>
            </p:cNvSpPr>
            <p:nvPr/>
          </p:nvSpPr>
          <p:spPr bwMode="auto">
            <a:xfrm>
              <a:off x="7383463" y="2209800"/>
              <a:ext cx="15875" cy="365125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2" name="Rectangle 432"/>
            <p:cNvSpPr>
              <a:spLocks noChangeArrowheads="1"/>
            </p:cNvSpPr>
            <p:nvPr/>
          </p:nvSpPr>
          <p:spPr bwMode="auto">
            <a:xfrm>
              <a:off x="7399338" y="2209800"/>
              <a:ext cx="7938" cy="365125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3" name="Rectangle 433"/>
            <p:cNvSpPr>
              <a:spLocks noChangeArrowheads="1"/>
            </p:cNvSpPr>
            <p:nvPr/>
          </p:nvSpPr>
          <p:spPr bwMode="auto">
            <a:xfrm>
              <a:off x="7407276" y="2209800"/>
              <a:ext cx="6350" cy="365125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4" name="Rectangle 434"/>
            <p:cNvSpPr>
              <a:spLocks noChangeArrowheads="1"/>
            </p:cNvSpPr>
            <p:nvPr/>
          </p:nvSpPr>
          <p:spPr bwMode="auto">
            <a:xfrm>
              <a:off x="7413626" y="2209800"/>
              <a:ext cx="7938" cy="365125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5" name="Rectangle 435"/>
            <p:cNvSpPr>
              <a:spLocks noChangeArrowheads="1"/>
            </p:cNvSpPr>
            <p:nvPr/>
          </p:nvSpPr>
          <p:spPr bwMode="auto">
            <a:xfrm>
              <a:off x="7421563" y="2209800"/>
              <a:ext cx="7938" cy="365125"/>
            </a:xfrm>
            <a:prstGeom prst="rect">
              <a:avLst/>
            </a:prstGeom>
            <a:solidFill>
              <a:srgbClr val="E9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6" name="Rectangle 436"/>
            <p:cNvSpPr>
              <a:spLocks noChangeArrowheads="1"/>
            </p:cNvSpPr>
            <p:nvPr/>
          </p:nvSpPr>
          <p:spPr bwMode="auto">
            <a:xfrm>
              <a:off x="6751638" y="2209800"/>
              <a:ext cx="677863" cy="365125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7" name="Rectangle 437"/>
            <p:cNvSpPr>
              <a:spLocks noChangeArrowheads="1"/>
            </p:cNvSpPr>
            <p:nvPr/>
          </p:nvSpPr>
          <p:spPr bwMode="auto">
            <a:xfrm>
              <a:off x="6827838" y="2278063"/>
              <a:ext cx="441699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Annotation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8" name="Line 438"/>
            <p:cNvSpPr>
              <a:spLocks noChangeShapeType="1"/>
            </p:cNvSpPr>
            <p:nvPr/>
          </p:nvSpPr>
          <p:spPr bwMode="auto">
            <a:xfrm>
              <a:off x="6751638" y="2438400"/>
              <a:ext cx="677863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9" name="Rectangle 439"/>
            <p:cNvSpPr>
              <a:spLocks noChangeArrowheads="1"/>
            </p:cNvSpPr>
            <p:nvPr/>
          </p:nvSpPr>
          <p:spPr bwMode="auto">
            <a:xfrm>
              <a:off x="4473576" y="730250"/>
              <a:ext cx="1263650" cy="769938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0" name="Rectangle 440"/>
            <p:cNvSpPr>
              <a:spLocks noChangeArrowheads="1"/>
            </p:cNvSpPr>
            <p:nvPr/>
          </p:nvSpPr>
          <p:spPr bwMode="auto">
            <a:xfrm>
              <a:off x="4473576" y="730250"/>
              <a:ext cx="1263650" cy="769938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1" name="Rectangle 441"/>
            <p:cNvSpPr>
              <a:spLocks noChangeArrowheads="1"/>
            </p:cNvSpPr>
            <p:nvPr/>
          </p:nvSpPr>
          <p:spPr bwMode="auto">
            <a:xfrm>
              <a:off x="4449763" y="708025"/>
              <a:ext cx="663575" cy="769938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2" name="Rectangle 442"/>
            <p:cNvSpPr>
              <a:spLocks noChangeArrowheads="1"/>
            </p:cNvSpPr>
            <p:nvPr/>
          </p:nvSpPr>
          <p:spPr bwMode="auto">
            <a:xfrm>
              <a:off x="5113338" y="708025"/>
              <a:ext cx="30163" cy="769938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3" name="Rectangle 443"/>
            <p:cNvSpPr>
              <a:spLocks noChangeArrowheads="1"/>
            </p:cNvSpPr>
            <p:nvPr/>
          </p:nvSpPr>
          <p:spPr bwMode="auto">
            <a:xfrm>
              <a:off x="5143501" y="708025"/>
              <a:ext cx="30163" cy="769938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4" name="Rectangle 444"/>
            <p:cNvSpPr>
              <a:spLocks noChangeArrowheads="1"/>
            </p:cNvSpPr>
            <p:nvPr/>
          </p:nvSpPr>
          <p:spPr bwMode="auto">
            <a:xfrm>
              <a:off x="5173663" y="708025"/>
              <a:ext cx="30163" cy="769938"/>
            </a:xfrm>
            <a:prstGeom prst="rect">
              <a:avLst/>
            </a:prstGeom>
            <a:solidFill>
              <a:srgbClr val="FA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5" name="Rectangle 445"/>
            <p:cNvSpPr>
              <a:spLocks noChangeArrowheads="1"/>
            </p:cNvSpPr>
            <p:nvPr/>
          </p:nvSpPr>
          <p:spPr bwMode="auto">
            <a:xfrm>
              <a:off x="5203826" y="708025"/>
              <a:ext cx="31750" cy="769938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6" name="Rectangle 446"/>
            <p:cNvSpPr>
              <a:spLocks noChangeArrowheads="1"/>
            </p:cNvSpPr>
            <p:nvPr/>
          </p:nvSpPr>
          <p:spPr bwMode="auto">
            <a:xfrm>
              <a:off x="5235576" y="708025"/>
              <a:ext cx="30163" cy="769938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7" name="Rectangle 447"/>
            <p:cNvSpPr>
              <a:spLocks noChangeArrowheads="1"/>
            </p:cNvSpPr>
            <p:nvPr/>
          </p:nvSpPr>
          <p:spPr bwMode="auto">
            <a:xfrm>
              <a:off x="5265738" y="708025"/>
              <a:ext cx="38100" cy="769938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8" name="Rectangle 448"/>
            <p:cNvSpPr>
              <a:spLocks noChangeArrowheads="1"/>
            </p:cNvSpPr>
            <p:nvPr/>
          </p:nvSpPr>
          <p:spPr bwMode="auto">
            <a:xfrm>
              <a:off x="5303838" y="708025"/>
              <a:ext cx="30163" cy="769938"/>
            </a:xfrm>
            <a:prstGeom prst="rect">
              <a:avLst/>
            </a:prstGeom>
            <a:solidFill>
              <a:srgbClr val="F5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9" name="Rectangle 449"/>
            <p:cNvSpPr>
              <a:spLocks noChangeArrowheads="1"/>
            </p:cNvSpPr>
            <p:nvPr/>
          </p:nvSpPr>
          <p:spPr bwMode="auto">
            <a:xfrm>
              <a:off x="5334001" y="708025"/>
              <a:ext cx="38100" cy="769938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0" name="Rectangle 450"/>
            <p:cNvSpPr>
              <a:spLocks noChangeArrowheads="1"/>
            </p:cNvSpPr>
            <p:nvPr/>
          </p:nvSpPr>
          <p:spPr bwMode="auto">
            <a:xfrm>
              <a:off x="5372101" y="708025"/>
              <a:ext cx="38100" cy="769938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1" name="Rectangle 451"/>
            <p:cNvSpPr>
              <a:spLocks noChangeArrowheads="1"/>
            </p:cNvSpPr>
            <p:nvPr/>
          </p:nvSpPr>
          <p:spPr bwMode="auto">
            <a:xfrm>
              <a:off x="5410201" y="708025"/>
              <a:ext cx="30163" cy="769938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2" name="Rectangle 452"/>
            <p:cNvSpPr>
              <a:spLocks noChangeArrowheads="1"/>
            </p:cNvSpPr>
            <p:nvPr/>
          </p:nvSpPr>
          <p:spPr bwMode="auto">
            <a:xfrm>
              <a:off x="5440363" y="708025"/>
              <a:ext cx="30163" cy="769938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3" name="Rectangle 453"/>
            <p:cNvSpPr>
              <a:spLocks noChangeArrowheads="1"/>
            </p:cNvSpPr>
            <p:nvPr/>
          </p:nvSpPr>
          <p:spPr bwMode="auto">
            <a:xfrm>
              <a:off x="5470526" y="708025"/>
              <a:ext cx="31750" cy="769938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4" name="Rectangle 454"/>
            <p:cNvSpPr>
              <a:spLocks noChangeArrowheads="1"/>
            </p:cNvSpPr>
            <p:nvPr/>
          </p:nvSpPr>
          <p:spPr bwMode="auto">
            <a:xfrm>
              <a:off x="5502276" y="708025"/>
              <a:ext cx="38100" cy="769938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5" name="Rectangle 455"/>
            <p:cNvSpPr>
              <a:spLocks noChangeArrowheads="1"/>
            </p:cNvSpPr>
            <p:nvPr/>
          </p:nvSpPr>
          <p:spPr bwMode="auto">
            <a:xfrm>
              <a:off x="5540376" y="708025"/>
              <a:ext cx="30163" cy="769938"/>
            </a:xfrm>
            <a:prstGeom prst="rect">
              <a:avLst/>
            </a:prstGeom>
            <a:solidFill>
              <a:srgbClr val="EED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6" name="Rectangle 456"/>
            <p:cNvSpPr>
              <a:spLocks noChangeArrowheads="1"/>
            </p:cNvSpPr>
            <p:nvPr/>
          </p:nvSpPr>
          <p:spPr bwMode="auto">
            <a:xfrm>
              <a:off x="5570538" y="708025"/>
              <a:ext cx="38100" cy="769938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7" name="Rectangle 457"/>
            <p:cNvSpPr>
              <a:spLocks noChangeArrowheads="1"/>
            </p:cNvSpPr>
            <p:nvPr/>
          </p:nvSpPr>
          <p:spPr bwMode="auto">
            <a:xfrm>
              <a:off x="5608638" y="708025"/>
              <a:ext cx="38100" cy="769938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8" name="Rectangle 458"/>
            <p:cNvSpPr>
              <a:spLocks noChangeArrowheads="1"/>
            </p:cNvSpPr>
            <p:nvPr/>
          </p:nvSpPr>
          <p:spPr bwMode="auto">
            <a:xfrm>
              <a:off x="5646738" y="708025"/>
              <a:ext cx="30163" cy="769938"/>
            </a:xfrm>
            <a:prstGeom prst="rect">
              <a:avLst/>
            </a:prstGeom>
            <a:solidFill>
              <a:srgbClr val="EBDA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9" name="Rectangle 459"/>
            <p:cNvSpPr>
              <a:spLocks noChangeArrowheads="1"/>
            </p:cNvSpPr>
            <p:nvPr/>
          </p:nvSpPr>
          <p:spPr bwMode="auto">
            <a:xfrm>
              <a:off x="5676901" y="708025"/>
              <a:ext cx="30163" cy="769938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60" name="Rectangle 460"/>
            <p:cNvSpPr>
              <a:spLocks noChangeArrowheads="1"/>
            </p:cNvSpPr>
            <p:nvPr/>
          </p:nvSpPr>
          <p:spPr bwMode="auto">
            <a:xfrm>
              <a:off x="5707063" y="708025"/>
              <a:ext cx="7938" cy="769938"/>
            </a:xfrm>
            <a:prstGeom prst="rect">
              <a:avLst/>
            </a:prstGeom>
            <a:solidFill>
              <a:srgbClr val="E8D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61" name="Rectangle 461"/>
            <p:cNvSpPr>
              <a:spLocks noChangeArrowheads="1"/>
            </p:cNvSpPr>
            <p:nvPr/>
          </p:nvSpPr>
          <p:spPr bwMode="auto">
            <a:xfrm>
              <a:off x="4449763" y="708025"/>
              <a:ext cx="1265238" cy="769938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62" name="Rectangle 462"/>
            <p:cNvSpPr>
              <a:spLocks noChangeArrowheads="1"/>
            </p:cNvSpPr>
            <p:nvPr/>
          </p:nvSpPr>
          <p:spPr bwMode="auto">
            <a:xfrm>
              <a:off x="4694238" y="776288"/>
              <a:ext cx="66602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NGDS_Resource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3" name="Line 463"/>
            <p:cNvSpPr>
              <a:spLocks noChangeShapeType="1"/>
            </p:cNvSpPr>
            <p:nvPr/>
          </p:nvSpPr>
          <p:spPr bwMode="auto">
            <a:xfrm>
              <a:off x="4449763" y="936625"/>
              <a:ext cx="1265238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64" name="Rectangle 464"/>
            <p:cNvSpPr>
              <a:spLocks noChangeArrowheads="1"/>
            </p:cNvSpPr>
            <p:nvPr/>
          </p:nvSpPr>
          <p:spPr bwMode="auto">
            <a:xfrm>
              <a:off x="4487863" y="966788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5" name="Rectangle 465"/>
            <p:cNvSpPr>
              <a:spLocks noChangeArrowheads="1"/>
            </p:cNvSpPr>
            <p:nvPr/>
          </p:nvSpPr>
          <p:spPr bwMode="auto">
            <a:xfrm>
              <a:off x="4648201" y="966788"/>
              <a:ext cx="64863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itemURI  :anyURI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6" name="Rectangle 466"/>
            <p:cNvSpPr>
              <a:spLocks noChangeArrowheads="1"/>
            </p:cNvSpPr>
            <p:nvPr/>
          </p:nvSpPr>
          <p:spPr bwMode="auto">
            <a:xfrm>
              <a:off x="4487863" y="1089025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7" name="Rectangle 467"/>
            <p:cNvSpPr>
              <a:spLocks noChangeArrowheads="1"/>
            </p:cNvSpPr>
            <p:nvPr/>
          </p:nvSpPr>
          <p:spPr bwMode="auto">
            <a:xfrm>
              <a:off x="4648201" y="1089025"/>
              <a:ext cx="575357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itemType  :term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8" name="Rectangle 468"/>
            <p:cNvSpPr>
              <a:spLocks noChangeArrowheads="1"/>
            </p:cNvSpPr>
            <p:nvPr/>
          </p:nvSpPr>
          <p:spPr bwMode="auto">
            <a:xfrm>
              <a:off x="4487863" y="1211263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9" name="Rectangle 469"/>
            <p:cNvSpPr>
              <a:spLocks noChangeArrowheads="1"/>
            </p:cNvSpPr>
            <p:nvPr/>
          </p:nvSpPr>
          <p:spPr bwMode="auto">
            <a:xfrm>
              <a:off x="4648201" y="1211263"/>
              <a:ext cx="629821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source  :longText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0" name="Rectangle 470"/>
            <p:cNvSpPr>
              <a:spLocks noChangeArrowheads="1"/>
            </p:cNvSpPr>
            <p:nvPr/>
          </p:nvSpPr>
          <p:spPr bwMode="auto">
            <a:xfrm>
              <a:off x="4487863" y="1333500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1" name="Rectangle 471"/>
            <p:cNvSpPr>
              <a:spLocks noChangeArrowheads="1"/>
            </p:cNvSpPr>
            <p:nvPr/>
          </p:nvSpPr>
          <p:spPr bwMode="auto">
            <a:xfrm>
              <a:off x="4648201" y="1333500"/>
              <a:ext cx="806883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relatedItem  :link [0..*]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1" name="Line 680"/>
            <p:cNvSpPr>
              <a:spLocks noChangeShapeType="1"/>
            </p:cNvSpPr>
            <p:nvPr/>
          </p:nvSpPr>
          <p:spPr bwMode="auto">
            <a:xfrm flipV="1">
              <a:off x="6035675" y="1866900"/>
              <a:ext cx="0" cy="3429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2" name="Line 681"/>
            <p:cNvSpPr>
              <a:spLocks noChangeShapeType="1"/>
            </p:cNvSpPr>
            <p:nvPr/>
          </p:nvSpPr>
          <p:spPr bwMode="auto">
            <a:xfrm flipV="1">
              <a:off x="5083175" y="1485900"/>
              <a:ext cx="0" cy="3810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3" name="Freeform 682"/>
            <p:cNvSpPr>
              <a:spLocks/>
            </p:cNvSpPr>
            <p:nvPr/>
          </p:nvSpPr>
          <p:spPr bwMode="auto">
            <a:xfrm>
              <a:off x="5037138" y="1485900"/>
              <a:ext cx="90488" cy="120650"/>
            </a:xfrm>
            <a:custGeom>
              <a:avLst/>
              <a:gdLst>
                <a:gd name="T0" fmla="*/ 57 w 57"/>
                <a:gd name="T1" fmla="*/ 76 h 76"/>
                <a:gd name="T2" fmla="*/ 0 w 57"/>
                <a:gd name="T3" fmla="*/ 76 h 76"/>
                <a:gd name="T4" fmla="*/ 29 w 57"/>
                <a:gd name="T5" fmla="*/ 0 h 76"/>
                <a:gd name="T6" fmla="*/ 57 w 57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6">
                  <a:moveTo>
                    <a:pt x="57" y="76"/>
                  </a:moveTo>
                  <a:lnTo>
                    <a:pt x="0" y="76"/>
                  </a:lnTo>
                  <a:lnTo>
                    <a:pt x="29" y="0"/>
                  </a:lnTo>
                  <a:lnTo>
                    <a:pt x="57" y="76"/>
                  </a:ln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4" name="Freeform 683"/>
            <p:cNvSpPr>
              <a:spLocks/>
            </p:cNvSpPr>
            <p:nvPr/>
          </p:nvSpPr>
          <p:spPr bwMode="auto">
            <a:xfrm>
              <a:off x="5037138" y="1485900"/>
              <a:ext cx="90488" cy="120650"/>
            </a:xfrm>
            <a:custGeom>
              <a:avLst/>
              <a:gdLst>
                <a:gd name="T0" fmla="*/ 57 w 57"/>
                <a:gd name="T1" fmla="*/ 76 h 76"/>
                <a:gd name="T2" fmla="*/ 0 w 57"/>
                <a:gd name="T3" fmla="*/ 76 h 76"/>
                <a:gd name="T4" fmla="*/ 29 w 57"/>
                <a:gd name="T5" fmla="*/ 0 h 76"/>
                <a:gd name="T6" fmla="*/ 57 w 57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6">
                  <a:moveTo>
                    <a:pt x="57" y="76"/>
                  </a:moveTo>
                  <a:lnTo>
                    <a:pt x="0" y="76"/>
                  </a:lnTo>
                  <a:lnTo>
                    <a:pt x="29" y="0"/>
                  </a:lnTo>
                  <a:lnTo>
                    <a:pt x="57" y="76"/>
                  </a:lnTo>
                  <a:close/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5" name="Line 684"/>
            <p:cNvSpPr>
              <a:spLocks noChangeShapeType="1"/>
            </p:cNvSpPr>
            <p:nvPr/>
          </p:nvSpPr>
          <p:spPr bwMode="auto">
            <a:xfrm>
              <a:off x="4892675" y="2392363"/>
              <a:ext cx="762000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6" name="Freeform 685"/>
            <p:cNvSpPr>
              <a:spLocks noEditPoints="1"/>
            </p:cNvSpPr>
            <p:nvPr/>
          </p:nvSpPr>
          <p:spPr bwMode="auto">
            <a:xfrm>
              <a:off x="5540375" y="2346325"/>
              <a:ext cx="114300" cy="92075"/>
            </a:xfrm>
            <a:custGeom>
              <a:avLst/>
              <a:gdLst>
                <a:gd name="T0" fmla="*/ 72 w 72"/>
                <a:gd name="T1" fmla="*/ 29 h 58"/>
                <a:gd name="T2" fmla="*/ 0 w 72"/>
                <a:gd name="T3" fmla="*/ 58 h 58"/>
                <a:gd name="T4" fmla="*/ 72 w 72"/>
                <a:gd name="T5" fmla="*/ 29 h 58"/>
                <a:gd name="T6" fmla="*/ 0 w 72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8">
                  <a:moveTo>
                    <a:pt x="72" y="29"/>
                  </a:moveTo>
                  <a:lnTo>
                    <a:pt x="0" y="58"/>
                  </a:lnTo>
                  <a:moveTo>
                    <a:pt x="72" y="29"/>
                  </a:moveTo>
                  <a:lnTo>
                    <a:pt x="0" y="0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7" name="Rectangle 686"/>
            <p:cNvSpPr>
              <a:spLocks noChangeArrowheads="1"/>
            </p:cNvSpPr>
            <p:nvPr/>
          </p:nvSpPr>
          <p:spPr bwMode="auto">
            <a:xfrm>
              <a:off x="5181600" y="2071688"/>
              <a:ext cx="593859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+documentation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8" name="Rectangle 687"/>
            <p:cNvSpPr>
              <a:spLocks noChangeArrowheads="1"/>
            </p:cNvSpPr>
            <p:nvPr/>
          </p:nvSpPr>
          <p:spPr bwMode="auto">
            <a:xfrm>
              <a:off x="5426075" y="2460625"/>
              <a:ext cx="12520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1..*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1" name="Line 690"/>
            <p:cNvSpPr>
              <a:spLocks noChangeShapeType="1"/>
            </p:cNvSpPr>
            <p:nvPr/>
          </p:nvSpPr>
          <p:spPr bwMode="auto">
            <a:xfrm flipV="1">
              <a:off x="4054475" y="1866900"/>
              <a:ext cx="0" cy="258763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2" name="Line 691"/>
            <p:cNvSpPr>
              <a:spLocks noChangeShapeType="1"/>
            </p:cNvSpPr>
            <p:nvPr/>
          </p:nvSpPr>
          <p:spPr bwMode="auto">
            <a:xfrm>
              <a:off x="4054475" y="1866900"/>
              <a:ext cx="1028700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3" name="Line 692"/>
            <p:cNvSpPr>
              <a:spLocks noChangeShapeType="1"/>
            </p:cNvSpPr>
            <p:nvPr/>
          </p:nvSpPr>
          <p:spPr bwMode="auto">
            <a:xfrm flipV="1">
              <a:off x="7094538" y="1866900"/>
              <a:ext cx="0" cy="3429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4" name="Line 693"/>
            <p:cNvSpPr>
              <a:spLocks noChangeShapeType="1"/>
            </p:cNvSpPr>
            <p:nvPr/>
          </p:nvSpPr>
          <p:spPr bwMode="auto">
            <a:xfrm flipH="1">
              <a:off x="5083175" y="1866900"/>
              <a:ext cx="2011363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5" name="Line 694"/>
            <p:cNvSpPr>
              <a:spLocks noChangeShapeType="1"/>
            </p:cNvSpPr>
            <p:nvPr/>
          </p:nvSpPr>
          <p:spPr bwMode="auto">
            <a:xfrm>
              <a:off x="5722938" y="1187450"/>
              <a:ext cx="1554163" cy="2286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6" name="Line 695"/>
            <p:cNvSpPr>
              <a:spLocks noChangeShapeType="1"/>
            </p:cNvSpPr>
            <p:nvPr/>
          </p:nvSpPr>
          <p:spPr bwMode="auto">
            <a:xfrm>
              <a:off x="7277100" y="1416050"/>
              <a:ext cx="0" cy="79375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7" name="Freeform 696"/>
            <p:cNvSpPr>
              <a:spLocks noEditPoints="1"/>
            </p:cNvSpPr>
            <p:nvPr/>
          </p:nvSpPr>
          <p:spPr bwMode="auto">
            <a:xfrm>
              <a:off x="7231063" y="2095500"/>
              <a:ext cx="92075" cy="114300"/>
            </a:xfrm>
            <a:custGeom>
              <a:avLst/>
              <a:gdLst>
                <a:gd name="T0" fmla="*/ 29 w 58"/>
                <a:gd name="T1" fmla="*/ 72 h 72"/>
                <a:gd name="T2" fmla="*/ 0 w 58"/>
                <a:gd name="T3" fmla="*/ 0 h 72"/>
                <a:gd name="T4" fmla="*/ 29 w 58"/>
                <a:gd name="T5" fmla="*/ 72 h 72"/>
                <a:gd name="T6" fmla="*/ 58 w 58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2">
                  <a:moveTo>
                    <a:pt x="29" y="72"/>
                  </a:moveTo>
                  <a:lnTo>
                    <a:pt x="0" y="0"/>
                  </a:lnTo>
                  <a:moveTo>
                    <a:pt x="29" y="72"/>
                  </a:moveTo>
                  <a:lnTo>
                    <a:pt x="58" y="0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8" name="Freeform 697"/>
            <p:cNvSpPr>
              <a:spLocks noEditPoints="1"/>
            </p:cNvSpPr>
            <p:nvPr/>
          </p:nvSpPr>
          <p:spPr bwMode="auto">
            <a:xfrm>
              <a:off x="5722938" y="1157288"/>
              <a:ext cx="122238" cy="92075"/>
            </a:xfrm>
            <a:custGeom>
              <a:avLst/>
              <a:gdLst>
                <a:gd name="T0" fmla="*/ 0 w 77"/>
                <a:gd name="T1" fmla="*/ 19 h 58"/>
                <a:gd name="T2" fmla="*/ 67 w 77"/>
                <a:gd name="T3" fmla="*/ 58 h 58"/>
                <a:gd name="T4" fmla="*/ 0 w 77"/>
                <a:gd name="T5" fmla="*/ 19 h 58"/>
                <a:gd name="T6" fmla="*/ 77 w 77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58">
                  <a:moveTo>
                    <a:pt x="0" y="19"/>
                  </a:moveTo>
                  <a:lnTo>
                    <a:pt x="67" y="58"/>
                  </a:lnTo>
                  <a:moveTo>
                    <a:pt x="0" y="19"/>
                  </a:moveTo>
                  <a:lnTo>
                    <a:pt x="77" y="0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9" name="Rectangle 698"/>
            <p:cNvSpPr>
              <a:spLocks noChangeArrowheads="1"/>
            </p:cNvSpPr>
            <p:nvPr/>
          </p:nvSpPr>
          <p:spPr bwMode="auto">
            <a:xfrm>
              <a:off x="5745163" y="1028700"/>
              <a:ext cx="31214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+subject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0" name="Rectangle 699"/>
            <p:cNvSpPr>
              <a:spLocks noChangeArrowheads="1"/>
            </p:cNvSpPr>
            <p:nvPr/>
          </p:nvSpPr>
          <p:spPr bwMode="auto">
            <a:xfrm>
              <a:off x="5867400" y="1279525"/>
              <a:ext cx="46083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1" name="Rectangle 700"/>
            <p:cNvSpPr>
              <a:spLocks noChangeArrowheads="1"/>
            </p:cNvSpPr>
            <p:nvPr/>
          </p:nvSpPr>
          <p:spPr bwMode="auto">
            <a:xfrm>
              <a:off x="6507163" y="2071688"/>
              <a:ext cx="436482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+annotation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2" name="Rectangle 701"/>
            <p:cNvSpPr>
              <a:spLocks noChangeArrowheads="1"/>
            </p:cNvSpPr>
            <p:nvPr/>
          </p:nvSpPr>
          <p:spPr bwMode="auto">
            <a:xfrm>
              <a:off x="7337425" y="2049463"/>
              <a:ext cx="12520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0..*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2549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2" name="Group 2731"/>
          <p:cNvGrpSpPr/>
          <p:nvPr/>
        </p:nvGrpSpPr>
        <p:grpSpPr>
          <a:xfrm>
            <a:off x="900360" y="1150307"/>
            <a:ext cx="7151984" cy="5250493"/>
            <a:chOff x="419100" y="2125663"/>
            <a:chExt cx="5604994" cy="4114800"/>
          </a:xfrm>
        </p:grpSpPr>
        <p:sp>
          <p:nvSpPr>
            <p:cNvPr id="2537" name="Rectangle 11"/>
            <p:cNvSpPr>
              <a:spLocks noChangeArrowheads="1"/>
            </p:cNvSpPr>
            <p:nvPr/>
          </p:nvSpPr>
          <p:spPr bwMode="auto">
            <a:xfrm>
              <a:off x="1485900" y="3405188"/>
              <a:ext cx="1181100" cy="481013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38" name="Rectangle 12"/>
            <p:cNvSpPr>
              <a:spLocks noChangeArrowheads="1"/>
            </p:cNvSpPr>
            <p:nvPr/>
          </p:nvSpPr>
          <p:spPr bwMode="auto">
            <a:xfrm>
              <a:off x="1485900" y="3405188"/>
              <a:ext cx="1181100" cy="481013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39" name="Rectangle 13"/>
            <p:cNvSpPr>
              <a:spLocks noChangeArrowheads="1"/>
            </p:cNvSpPr>
            <p:nvPr/>
          </p:nvSpPr>
          <p:spPr bwMode="auto">
            <a:xfrm>
              <a:off x="1463675" y="3382963"/>
              <a:ext cx="615950" cy="479425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0" name="Rectangle 14"/>
            <p:cNvSpPr>
              <a:spLocks noChangeArrowheads="1"/>
            </p:cNvSpPr>
            <p:nvPr/>
          </p:nvSpPr>
          <p:spPr bwMode="auto">
            <a:xfrm>
              <a:off x="2079625" y="3382963"/>
              <a:ext cx="31750" cy="479425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1" name="Rectangle 15"/>
            <p:cNvSpPr>
              <a:spLocks noChangeArrowheads="1"/>
            </p:cNvSpPr>
            <p:nvPr/>
          </p:nvSpPr>
          <p:spPr bwMode="auto">
            <a:xfrm>
              <a:off x="2111375" y="3382963"/>
              <a:ext cx="30163" cy="479425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2" name="Rectangle 16"/>
            <p:cNvSpPr>
              <a:spLocks noChangeArrowheads="1"/>
            </p:cNvSpPr>
            <p:nvPr/>
          </p:nvSpPr>
          <p:spPr bwMode="auto">
            <a:xfrm>
              <a:off x="2141538" y="3382963"/>
              <a:ext cx="38100" cy="479425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3" name="Rectangle 17"/>
            <p:cNvSpPr>
              <a:spLocks noChangeArrowheads="1"/>
            </p:cNvSpPr>
            <p:nvPr/>
          </p:nvSpPr>
          <p:spPr bwMode="auto">
            <a:xfrm>
              <a:off x="2179638" y="3382963"/>
              <a:ext cx="30163" cy="479425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4" name="Rectangle 18"/>
            <p:cNvSpPr>
              <a:spLocks noChangeArrowheads="1"/>
            </p:cNvSpPr>
            <p:nvPr/>
          </p:nvSpPr>
          <p:spPr bwMode="auto">
            <a:xfrm>
              <a:off x="2209800" y="3382963"/>
              <a:ext cx="30163" cy="479425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5" name="Rectangle 19"/>
            <p:cNvSpPr>
              <a:spLocks noChangeArrowheads="1"/>
            </p:cNvSpPr>
            <p:nvPr/>
          </p:nvSpPr>
          <p:spPr bwMode="auto">
            <a:xfrm>
              <a:off x="2239963" y="3382963"/>
              <a:ext cx="30163" cy="479425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6" name="Rectangle 20"/>
            <p:cNvSpPr>
              <a:spLocks noChangeArrowheads="1"/>
            </p:cNvSpPr>
            <p:nvPr/>
          </p:nvSpPr>
          <p:spPr bwMode="auto">
            <a:xfrm>
              <a:off x="2270125" y="3382963"/>
              <a:ext cx="38100" cy="479425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7" name="Rectangle 21"/>
            <p:cNvSpPr>
              <a:spLocks noChangeArrowheads="1"/>
            </p:cNvSpPr>
            <p:nvPr/>
          </p:nvSpPr>
          <p:spPr bwMode="auto">
            <a:xfrm>
              <a:off x="2308225" y="3382963"/>
              <a:ext cx="31750" cy="479425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8" name="Rectangle 22"/>
            <p:cNvSpPr>
              <a:spLocks noChangeArrowheads="1"/>
            </p:cNvSpPr>
            <p:nvPr/>
          </p:nvSpPr>
          <p:spPr bwMode="auto">
            <a:xfrm>
              <a:off x="2339975" y="3382963"/>
              <a:ext cx="22225" cy="479425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9" name="Rectangle 23"/>
            <p:cNvSpPr>
              <a:spLocks noChangeArrowheads="1"/>
            </p:cNvSpPr>
            <p:nvPr/>
          </p:nvSpPr>
          <p:spPr bwMode="auto">
            <a:xfrm>
              <a:off x="2362200" y="3382963"/>
              <a:ext cx="30163" cy="479425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0" name="Rectangle 24"/>
            <p:cNvSpPr>
              <a:spLocks noChangeArrowheads="1"/>
            </p:cNvSpPr>
            <p:nvPr/>
          </p:nvSpPr>
          <p:spPr bwMode="auto">
            <a:xfrm>
              <a:off x="2392363" y="3382963"/>
              <a:ext cx="23813" cy="479425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1" name="Rectangle 25"/>
            <p:cNvSpPr>
              <a:spLocks noChangeArrowheads="1"/>
            </p:cNvSpPr>
            <p:nvPr/>
          </p:nvSpPr>
          <p:spPr bwMode="auto">
            <a:xfrm>
              <a:off x="2416175" y="3382963"/>
              <a:ext cx="30163" cy="479425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2" name="Rectangle 26"/>
            <p:cNvSpPr>
              <a:spLocks noChangeArrowheads="1"/>
            </p:cNvSpPr>
            <p:nvPr/>
          </p:nvSpPr>
          <p:spPr bwMode="auto">
            <a:xfrm>
              <a:off x="2446338" y="3382963"/>
              <a:ext cx="30163" cy="479425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3" name="Rectangle 27"/>
            <p:cNvSpPr>
              <a:spLocks noChangeArrowheads="1"/>
            </p:cNvSpPr>
            <p:nvPr/>
          </p:nvSpPr>
          <p:spPr bwMode="auto">
            <a:xfrm>
              <a:off x="2476500" y="3382963"/>
              <a:ext cx="30163" cy="479425"/>
            </a:xfrm>
            <a:prstGeom prst="rect">
              <a:avLst/>
            </a:prstGeom>
            <a:solidFill>
              <a:srgbClr val="EED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4" name="Rectangle 28"/>
            <p:cNvSpPr>
              <a:spLocks noChangeArrowheads="1"/>
            </p:cNvSpPr>
            <p:nvPr/>
          </p:nvSpPr>
          <p:spPr bwMode="auto">
            <a:xfrm>
              <a:off x="2506663" y="3382963"/>
              <a:ext cx="38100" cy="479425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5" name="Rectangle 29"/>
            <p:cNvSpPr>
              <a:spLocks noChangeArrowheads="1"/>
            </p:cNvSpPr>
            <p:nvPr/>
          </p:nvSpPr>
          <p:spPr bwMode="auto">
            <a:xfrm>
              <a:off x="2544763" y="3382963"/>
              <a:ext cx="38100" cy="479425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6" name="Rectangle 30"/>
            <p:cNvSpPr>
              <a:spLocks noChangeArrowheads="1"/>
            </p:cNvSpPr>
            <p:nvPr/>
          </p:nvSpPr>
          <p:spPr bwMode="auto">
            <a:xfrm>
              <a:off x="2582863" y="3382963"/>
              <a:ext cx="30163" cy="479425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7" name="Rectangle 31"/>
            <p:cNvSpPr>
              <a:spLocks noChangeArrowheads="1"/>
            </p:cNvSpPr>
            <p:nvPr/>
          </p:nvSpPr>
          <p:spPr bwMode="auto">
            <a:xfrm>
              <a:off x="2613025" y="3382963"/>
              <a:ext cx="31750" cy="479425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8" name="Rectangle 32"/>
            <p:cNvSpPr>
              <a:spLocks noChangeArrowheads="1"/>
            </p:cNvSpPr>
            <p:nvPr/>
          </p:nvSpPr>
          <p:spPr bwMode="auto">
            <a:xfrm>
              <a:off x="1463675" y="3382963"/>
              <a:ext cx="1181100" cy="479425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9" name="Rectangle 33"/>
            <p:cNvSpPr>
              <a:spLocks noChangeArrowheads="1"/>
            </p:cNvSpPr>
            <p:nvPr/>
          </p:nvSpPr>
          <p:spPr bwMode="auto">
            <a:xfrm>
              <a:off x="1714500" y="3451225"/>
              <a:ext cx="773862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NGDSdataItem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60" name="Line 34"/>
            <p:cNvSpPr>
              <a:spLocks noChangeShapeType="1"/>
            </p:cNvSpPr>
            <p:nvPr/>
          </p:nvSpPr>
          <p:spPr bwMode="auto">
            <a:xfrm>
              <a:off x="1463675" y="3611563"/>
              <a:ext cx="1181100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1" name="Rectangle 35"/>
            <p:cNvSpPr>
              <a:spLocks noChangeArrowheads="1"/>
            </p:cNvSpPr>
            <p:nvPr/>
          </p:nvSpPr>
          <p:spPr bwMode="auto">
            <a:xfrm>
              <a:off x="1501775" y="3641725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62" name="Rectangle 36"/>
            <p:cNvSpPr>
              <a:spLocks noChangeArrowheads="1"/>
            </p:cNvSpPr>
            <p:nvPr/>
          </p:nvSpPr>
          <p:spPr bwMode="auto">
            <a:xfrm>
              <a:off x="1660525" y="3641725"/>
              <a:ext cx="88441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otherID  :text [0..*]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63" name="Rectangle 37"/>
            <p:cNvSpPr>
              <a:spLocks noChangeArrowheads="1"/>
            </p:cNvSpPr>
            <p:nvPr/>
          </p:nvSpPr>
          <p:spPr bwMode="auto">
            <a:xfrm>
              <a:off x="2286000" y="4532313"/>
              <a:ext cx="968375" cy="533400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4" name="Rectangle 38"/>
            <p:cNvSpPr>
              <a:spLocks noChangeArrowheads="1"/>
            </p:cNvSpPr>
            <p:nvPr/>
          </p:nvSpPr>
          <p:spPr bwMode="auto">
            <a:xfrm>
              <a:off x="2286000" y="4532313"/>
              <a:ext cx="968375" cy="533400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5" name="Rectangle 39"/>
            <p:cNvSpPr>
              <a:spLocks noChangeArrowheads="1"/>
            </p:cNvSpPr>
            <p:nvPr/>
          </p:nvSpPr>
          <p:spPr bwMode="auto">
            <a:xfrm>
              <a:off x="2263775" y="4510088"/>
              <a:ext cx="495300" cy="533400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6" name="Rectangle 40"/>
            <p:cNvSpPr>
              <a:spLocks noChangeArrowheads="1"/>
            </p:cNvSpPr>
            <p:nvPr/>
          </p:nvSpPr>
          <p:spPr bwMode="auto">
            <a:xfrm>
              <a:off x="2759075" y="4510088"/>
              <a:ext cx="6350" cy="533400"/>
            </a:xfrm>
            <a:prstGeom prst="rect">
              <a:avLst/>
            </a:prstGeom>
            <a:solidFill>
              <a:srgbClr val="FCF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7" name="Rectangle 41"/>
            <p:cNvSpPr>
              <a:spLocks noChangeArrowheads="1"/>
            </p:cNvSpPr>
            <p:nvPr/>
          </p:nvSpPr>
          <p:spPr bwMode="auto">
            <a:xfrm>
              <a:off x="2765425" y="4510088"/>
              <a:ext cx="15875" cy="533400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8" name="Rectangle 42"/>
            <p:cNvSpPr>
              <a:spLocks noChangeArrowheads="1"/>
            </p:cNvSpPr>
            <p:nvPr/>
          </p:nvSpPr>
          <p:spPr bwMode="auto">
            <a:xfrm>
              <a:off x="2781300" y="4510088"/>
              <a:ext cx="15875" cy="533400"/>
            </a:xfrm>
            <a:prstGeom prst="rect">
              <a:avLst/>
            </a:prstGeom>
            <a:solidFill>
              <a:srgbClr val="FBF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9" name="Rectangle 43"/>
            <p:cNvSpPr>
              <a:spLocks noChangeArrowheads="1"/>
            </p:cNvSpPr>
            <p:nvPr/>
          </p:nvSpPr>
          <p:spPr bwMode="auto">
            <a:xfrm>
              <a:off x="2797175" y="4510088"/>
              <a:ext cx="6350" cy="533400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0" name="Rectangle 44"/>
            <p:cNvSpPr>
              <a:spLocks noChangeArrowheads="1"/>
            </p:cNvSpPr>
            <p:nvPr/>
          </p:nvSpPr>
          <p:spPr bwMode="auto">
            <a:xfrm>
              <a:off x="2803525" y="4510088"/>
              <a:ext cx="15875" cy="533400"/>
            </a:xfrm>
            <a:prstGeom prst="rect">
              <a:avLst/>
            </a:prstGeom>
            <a:solidFill>
              <a:srgbClr val="FA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1" name="Rectangle 45"/>
            <p:cNvSpPr>
              <a:spLocks noChangeArrowheads="1"/>
            </p:cNvSpPr>
            <p:nvPr/>
          </p:nvSpPr>
          <p:spPr bwMode="auto">
            <a:xfrm>
              <a:off x="2819400" y="4510088"/>
              <a:ext cx="15875" cy="533400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2" name="Rectangle 46"/>
            <p:cNvSpPr>
              <a:spLocks noChangeArrowheads="1"/>
            </p:cNvSpPr>
            <p:nvPr/>
          </p:nvSpPr>
          <p:spPr bwMode="auto">
            <a:xfrm>
              <a:off x="2835275" y="4510088"/>
              <a:ext cx="6350" cy="533400"/>
            </a:xfrm>
            <a:prstGeom prst="rect">
              <a:avLst/>
            </a:prstGeom>
            <a:solidFill>
              <a:srgbClr val="F9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3" name="Rectangle 47"/>
            <p:cNvSpPr>
              <a:spLocks noChangeArrowheads="1"/>
            </p:cNvSpPr>
            <p:nvPr/>
          </p:nvSpPr>
          <p:spPr bwMode="auto">
            <a:xfrm>
              <a:off x="2841625" y="4510088"/>
              <a:ext cx="7938" cy="533400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4" name="Rectangle 48"/>
            <p:cNvSpPr>
              <a:spLocks noChangeArrowheads="1"/>
            </p:cNvSpPr>
            <p:nvPr/>
          </p:nvSpPr>
          <p:spPr bwMode="auto">
            <a:xfrm>
              <a:off x="2849563" y="4510088"/>
              <a:ext cx="15875" cy="533400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5" name="Rectangle 49"/>
            <p:cNvSpPr>
              <a:spLocks noChangeArrowheads="1"/>
            </p:cNvSpPr>
            <p:nvPr/>
          </p:nvSpPr>
          <p:spPr bwMode="auto">
            <a:xfrm>
              <a:off x="2865438" y="4510088"/>
              <a:ext cx="14288" cy="533400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6" name="Rectangle 50"/>
            <p:cNvSpPr>
              <a:spLocks noChangeArrowheads="1"/>
            </p:cNvSpPr>
            <p:nvPr/>
          </p:nvSpPr>
          <p:spPr bwMode="auto">
            <a:xfrm>
              <a:off x="2879725" y="4510088"/>
              <a:ext cx="7938" cy="533400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7" name="Rectangle 51"/>
            <p:cNvSpPr>
              <a:spLocks noChangeArrowheads="1"/>
            </p:cNvSpPr>
            <p:nvPr/>
          </p:nvSpPr>
          <p:spPr bwMode="auto">
            <a:xfrm>
              <a:off x="2887663" y="4510088"/>
              <a:ext cx="15875" cy="533400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8" name="Rectangle 52"/>
            <p:cNvSpPr>
              <a:spLocks noChangeArrowheads="1"/>
            </p:cNvSpPr>
            <p:nvPr/>
          </p:nvSpPr>
          <p:spPr bwMode="auto">
            <a:xfrm>
              <a:off x="2903538" y="4510088"/>
              <a:ext cx="7938" cy="533400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9" name="Rectangle 53"/>
            <p:cNvSpPr>
              <a:spLocks noChangeArrowheads="1"/>
            </p:cNvSpPr>
            <p:nvPr/>
          </p:nvSpPr>
          <p:spPr bwMode="auto">
            <a:xfrm>
              <a:off x="2911475" y="4510088"/>
              <a:ext cx="6350" cy="533400"/>
            </a:xfrm>
            <a:prstGeom prst="rect">
              <a:avLst/>
            </a:prstGeom>
            <a:solidFill>
              <a:srgbClr val="F6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0" name="Rectangle 54"/>
            <p:cNvSpPr>
              <a:spLocks noChangeArrowheads="1"/>
            </p:cNvSpPr>
            <p:nvPr/>
          </p:nvSpPr>
          <p:spPr bwMode="auto">
            <a:xfrm>
              <a:off x="2917825" y="4510088"/>
              <a:ext cx="7938" cy="533400"/>
            </a:xfrm>
            <a:prstGeom prst="rect">
              <a:avLst/>
            </a:prstGeom>
            <a:solidFill>
              <a:srgbClr val="F5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1" name="Rectangle 55"/>
            <p:cNvSpPr>
              <a:spLocks noChangeArrowheads="1"/>
            </p:cNvSpPr>
            <p:nvPr/>
          </p:nvSpPr>
          <p:spPr bwMode="auto">
            <a:xfrm>
              <a:off x="2925763" y="4510088"/>
              <a:ext cx="15875" cy="533400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2" name="Rectangle 56"/>
            <p:cNvSpPr>
              <a:spLocks noChangeArrowheads="1"/>
            </p:cNvSpPr>
            <p:nvPr/>
          </p:nvSpPr>
          <p:spPr bwMode="auto">
            <a:xfrm>
              <a:off x="2941638" y="4510088"/>
              <a:ext cx="14288" cy="533400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3" name="Rectangle 57"/>
            <p:cNvSpPr>
              <a:spLocks noChangeArrowheads="1"/>
            </p:cNvSpPr>
            <p:nvPr/>
          </p:nvSpPr>
          <p:spPr bwMode="auto">
            <a:xfrm>
              <a:off x="2955925" y="4510088"/>
              <a:ext cx="7938" cy="533400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4" name="Rectangle 58"/>
            <p:cNvSpPr>
              <a:spLocks noChangeArrowheads="1"/>
            </p:cNvSpPr>
            <p:nvPr/>
          </p:nvSpPr>
          <p:spPr bwMode="auto">
            <a:xfrm>
              <a:off x="2963863" y="4510088"/>
              <a:ext cx="7938" cy="533400"/>
            </a:xfrm>
            <a:prstGeom prst="rect">
              <a:avLst/>
            </a:prstGeom>
            <a:solidFill>
              <a:srgbClr val="F3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5" name="Rectangle 59"/>
            <p:cNvSpPr>
              <a:spLocks noChangeArrowheads="1"/>
            </p:cNvSpPr>
            <p:nvPr/>
          </p:nvSpPr>
          <p:spPr bwMode="auto">
            <a:xfrm>
              <a:off x="2971800" y="4510088"/>
              <a:ext cx="7938" cy="533400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6" name="Rectangle 60"/>
            <p:cNvSpPr>
              <a:spLocks noChangeArrowheads="1"/>
            </p:cNvSpPr>
            <p:nvPr/>
          </p:nvSpPr>
          <p:spPr bwMode="auto">
            <a:xfrm>
              <a:off x="2979738" y="4510088"/>
              <a:ext cx="7938" cy="533400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7" name="Rectangle 61"/>
            <p:cNvSpPr>
              <a:spLocks noChangeArrowheads="1"/>
            </p:cNvSpPr>
            <p:nvPr/>
          </p:nvSpPr>
          <p:spPr bwMode="auto">
            <a:xfrm>
              <a:off x="2987675" y="4510088"/>
              <a:ext cx="14288" cy="533400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8" name="Rectangle 62"/>
            <p:cNvSpPr>
              <a:spLocks noChangeArrowheads="1"/>
            </p:cNvSpPr>
            <p:nvPr/>
          </p:nvSpPr>
          <p:spPr bwMode="auto">
            <a:xfrm>
              <a:off x="3001963" y="4510088"/>
              <a:ext cx="7938" cy="533400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9" name="Rectangle 63"/>
            <p:cNvSpPr>
              <a:spLocks noChangeArrowheads="1"/>
            </p:cNvSpPr>
            <p:nvPr/>
          </p:nvSpPr>
          <p:spPr bwMode="auto">
            <a:xfrm>
              <a:off x="3009900" y="4510088"/>
              <a:ext cx="7938" cy="533400"/>
            </a:xfrm>
            <a:prstGeom prst="rect">
              <a:avLst/>
            </a:prstGeom>
            <a:solidFill>
              <a:srgbClr val="F1E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0" name="Rectangle 64"/>
            <p:cNvSpPr>
              <a:spLocks noChangeArrowheads="1"/>
            </p:cNvSpPr>
            <p:nvPr/>
          </p:nvSpPr>
          <p:spPr bwMode="auto">
            <a:xfrm>
              <a:off x="3017838" y="4510088"/>
              <a:ext cx="7938" cy="533400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1" name="Rectangle 65"/>
            <p:cNvSpPr>
              <a:spLocks noChangeArrowheads="1"/>
            </p:cNvSpPr>
            <p:nvPr/>
          </p:nvSpPr>
          <p:spPr bwMode="auto">
            <a:xfrm>
              <a:off x="3025775" y="4510088"/>
              <a:ext cx="6350" cy="533400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2" name="Rectangle 66"/>
            <p:cNvSpPr>
              <a:spLocks noChangeArrowheads="1"/>
            </p:cNvSpPr>
            <p:nvPr/>
          </p:nvSpPr>
          <p:spPr bwMode="auto">
            <a:xfrm>
              <a:off x="3032125" y="4510088"/>
              <a:ext cx="7938" cy="533400"/>
            </a:xfrm>
            <a:prstGeom prst="rect">
              <a:avLst/>
            </a:prstGeom>
            <a:solidFill>
              <a:srgbClr val="F1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3" name="Rectangle 67"/>
            <p:cNvSpPr>
              <a:spLocks noChangeArrowheads="1"/>
            </p:cNvSpPr>
            <p:nvPr/>
          </p:nvSpPr>
          <p:spPr bwMode="auto">
            <a:xfrm>
              <a:off x="3040063" y="4510088"/>
              <a:ext cx="7938" cy="533400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4" name="Rectangle 68"/>
            <p:cNvSpPr>
              <a:spLocks noChangeArrowheads="1"/>
            </p:cNvSpPr>
            <p:nvPr/>
          </p:nvSpPr>
          <p:spPr bwMode="auto">
            <a:xfrm>
              <a:off x="3048000" y="4510088"/>
              <a:ext cx="7938" cy="533400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5" name="Rectangle 69"/>
            <p:cNvSpPr>
              <a:spLocks noChangeArrowheads="1"/>
            </p:cNvSpPr>
            <p:nvPr/>
          </p:nvSpPr>
          <p:spPr bwMode="auto">
            <a:xfrm>
              <a:off x="3055938" y="4510088"/>
              <a:ext cx="7938" cy="533400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6" name="Rectangle 70"/>
            <p:cNvSpPr>
              <a:spLocks noChangeArrowheads="1"/>
            </p:cNvSpPr>
            <p:nvPr/>
          </p:nvSpPr>
          <p:spPr bwMode="auto">
            <a:xfrm>
              <a:off x="3063875" y="4510088"/>
              <a:ext cx="6350" cy="533400"/>
            </a:xfrm>
            <a:prstGeom prst="rect">
              <a:avLst/>
            </a:prstGeom>
            <a:solidFill>
              <a:srgbClr val="EFE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7" name="Rectangle 71"/>
            <p:cNvSpPr>
              <a:spLocks noChangeArrowheads="1"/>
            </p:cNvSpPr>
            <p:nvPr/>
          </p:nvSpPr>
          <p:spPr bwMode="auto">
            <a:xfrm>
              <a:off x="3070225" y="4510088"/>
              <a:ext cx="15875" cy="533400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8" name="Rectangle 72"/>
            <p:cNvSpPr>
              <a:spLocks noChangeArrowheads="1"/>
            </p:cNvSpPr>
            <p:nvPr/>
          </p:nvSpPr>
          <p:spPr bwMode="auto">
            <a:xfrm>
              <a:off x="3086100" y="4510088"/>
              <a:ext cx="7938" cy="533400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9" name="Rectangle 73"/>
            <p:cNvSpPr>
              <a:spLocks noChangeArrowheads="1"/>
            </p:cNvSpPr>
            <p:nvPr/>
          </p:nvSpPr>
          <p:spPr bwMode="auto">
            <a:xfrm>
              <a:off x="3094038" y="4510088"/>
              <a:ext cx="7938" cy="533400"/>
            </a:xfrm>
            <a:prstGeom prst="rect">
              <a:avLst/>
            </a:prstGeom>
            <a:solidFill>
              <a:srgbClr val="EED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0" name="Rectangle 74"/>
            <p:cNvSpPr>
              <a:spLocks noChangeArrowheads="1"/>
            </p:cNvSpPr>
            <p:nvPr/>
          </p:nvSpPr>
          <p:spPr bwMode="auto">
            <a:xfrm>
              <a:off x="3101975" y="4510088"/>
              <a:ext cx="6350" cy="533400"/>
            </a:xfrm>
            <a:prstGeom prst="rect">
              <a:avLst/>
            </a:prstGeom>
            <a:solidFill>
              <a:srgbClr val="EDDE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1" name="Rectangle 75"/>
            <p:cNvSpPr>
              <a:spLocks noChangeArrowheads="1"/>
            </p:cNvSpPr>
            <p:nvPr/>
          </p:nvSpPr>
          <p:spPr bwMode="auto">
            <a:xfrm>
              <a:off x="3108325" y="4510088"/>
              <a:ext cx="15875" cy="533400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2" name="Rectangle 76"/>
            <p:cNvSpPr>
              <a:spLocks noChangeArrowheads="1"/>
            </p:cNvSpPr>
            <p:nvPr/>
          </p:nvSpPr>
          <p:spPr bwMode="auto">
            <a:xfrm>
              <a:off x="3124200" y="4510088"/>
              <a:ext cx="7938" cy="533400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3" name="Rectangle 77"/>
            <p:cNvSpPr>
              <a:spLocks noChangeArrowheads="1"/>
            </p:cNvSpPr>
            <p:nvPr/>
          </p:nvSpPr>
          <p:spPr bwMode="auto">
            <a:xfrm>
              <a:off x="3132138" y="4510088"/>
              <a:ext cx="7938" cy="533400"/>
            </a:xfrm>
            <a:prstGeom prst="rect">
              <a:avLst/>
            </a:prstGeom>
            <a:solidFill>
              <a:srgbClr val="EC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4" name="Rectangle 78"/>
            <p:cNvSpPr>
              <a:spLocks noChangeArrowheads="1"/>
            </p:cNvSpPr>
            <p:nvPr/>
          </p:nvSpPr>
          <p:spPr bwMode="auto">
            <a:xfrm>
              <a:off x="3140075" y="4510088"/>
              <a:ext cx="14288" cy="533400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5" name="Rectangle 79"/>
            <p:cNvSpPr>
              <a:spLocks noChangeArrowheads="1"/>
            </p:cNvSpPr>
            <p:nvPr/>
          </p:nvSpPr>
          <p:spPr bwMode="auto">
            <a:xfrm>
              <a:off x="3154363" y="4510088"/>
              <a:ext cx="7938" cy="533400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6" name="Rectangle 80"/>
            <p:cNvSpPr>
              <a:spLocks noChangeArrowheads="1"/>
            </p:cNvSpPr>
            <p:nvPr/>
          </p:nvSpPr>
          <p:spPr bwMode="auto">
            <a:xfrm>
              <a:off x="3162300" y="4510088"/>
              <a:ext cx="7938" cy="533400"/>
            </a:xfrm>
            <a:prstGeom prst="rect">
              <a:avLst/>
            </a:prstGeom>
            <a:solidFill>
              <a:srgbClr val="EB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7" name="Rectangle 81"/>
            <p:cNvSpPr>
              <a:spLocks noChangeArrowheads="1"/>
            </p:cNvSpPr>
            <p:nvPr/>
          </p:nvSpPr>
          <p:spPr bwMode="auto">
            <a:xfrm>
              <a:off x="3170238" y="4510088"/>
              <a:ext cx="7938" cy="533400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8" name="Rectangle 82"/>
            <p:cNvSpPr>
              <a:spLocks noChangeArrowheads="1"/>
            </p:cNvSpPr>
            <p:nvPr/>
          </p:nvSpPr>
          <p:spPr bwMode="auto">
            <a:xfrm>
              <a:off x="3178175" y="4510088"/>
              <a:ext cx="6350" cy="533400"/>
            </a:xfrm>
            <a:prstGeom prst="rect">
              <a:avLst/>
            </a:prstGeom>
            <a:solidFill>
              <a:srgbClr val="EBDA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9" name="Rectangle 83"/>
            <p:cNvSpPr>
              <a:spLocks noChangeArrowheads="1"/>
            </p:cNvSpPr>
            <p:nvPr/>
          </p:nvSpPr>
          <p:spPr bwMode="auto">
            <a:xfrm>
              <a:off x="3184525" y="4510088"/>
              <a:ext cx="7938" cy="533400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0" name="Rectangle 84"/>
            <p:cNvSpPr>
              <a:spLocks noChangeArrowheads="1"/>
            </p:cNvSpPr>
            <p:nvPr/>
          </p:nvSpPr>
          <p:spPr bwMode="auto">
            <a:xfrm>
              <a:off x="3192463" y="4510088"/>
              <a:ext cx="15875" cy="533400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1" name="Rectangle 85"/>
            <p:cNvSpPr>
              <a:spLocks noChangeArrowheads="1"/>
            </p:cNvSpPr>
            <p:nvPr/>
          </p:nvSpPr>
          <p:spPr bwMode="auto">
            <a:xfrm>
              <a:off x="3208338" y="4510088"/>
              <a:ext cx="7938" cy="533400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2" name="Rectangle 86"/>
            <p:cNvSpPr>
              <a:spLocks noChangeArrowheads="1"/>
            </p:cNvSpPr>
            <p:nvPr/>
          </p:nvSpPr>
          <p:spPr bwMode="auto">
            <a:xfrm>
              <a:off x="3216275" y="4510088"/>
              <a:ext cx="6350" cy="533400"/>
            </a:xfrm>
            <a:prstGeom prst="rect">
              <a:avLst/>
            </a:prstGeom>
            <a:solidFill>
              <a:srgbClr val="E9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3" name="Rectangle 87"/>
            <p:cNvSpPr>
              <a:spLocks noChangeArrowheads="1"/>
            </p:cNvSpPr>
            <p:nvPr/>
          </p:nvSpPr>
          <p:spPr bwMode="auto">
            <a:xfrm>
              <a:off x="3222625" y="4510088"/>
              <a:ext cx="7938" cy="533400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4" name="Rectangle 88"/>
            <p:cNvSpPr>
              <a:spLocks noChangeArrowheads="1"/>
            </p:cNvSpPr>
            <p:nvPr/>
          </p:nvSpPr>
          <p:spPr bwMode="auto">
            <a:xfrm>
              <a:off x="2263775" y="4510088"/>
              <a:ext cx="966788" cy="533400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5" name="Rectangle 89"/>
            <p:cNvSpPr>
              <a:spLocks noChangeArrowheads="1"/>
            </p:cNvSpPr>
            <p:nvPr/>
          </p:nvSpPr>
          <p:spPr bwMode="auto">
            <a:xfrm>
              <a:off x="2574925" y="4578350"/>
              <a:ext cx="39949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Feature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16" name="Line 90"/>
            <p:cNvSpPr>
              <a:spLocks noChangeShapeType="1"/>
            </p:cNvSpPr>
            <p:nvPr/>
          </p:nvSpPr>
          <p:spPr bwMode="auto">
            <a:xfrm>
              <a:off x="2263775" y="4738688"/>
              <a:ext cx="966788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7" name="Rectangle 91"/>
            <p:cNvSpPr>
              <a:spLocks noChangeArrowheads="1"/>
            </p:cNvSpPr>
            <p:nvPr/>
          </p:nvSpPr>
          <p:spPr bwMode="auto">
            <a:xfrm>
              <a:off x="2301875" y="4768850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18" name="Rectangle 92"/>
            <p:cNvSpPr>
              <a:spLocks noChangeArrowheads="1"/>
            </p:cNvSpPr>
            <p:nvPr/>
          </p:nvSpPr>
          <p:spPr bwMode="auto">
            <a:xfrm>
              <a:off x="2460625" y="4768850"/>
              <a:ext cx="785169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label  :shortText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19" name="Rectangle 93"/>
            <p:cNvSpPr>
              <a:spLocks noChangeArrowheads="1"/>
            </p:cNvSpPr>
            <p:nvPr/>
          </p:nvSpPr>
          <p:spPr bwMode="auto">
            <a:xfrm>
              <a:off x="2301875" y="4891088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20" name="Rectangle 94"/>
            <p:cNvSpPr>
              <a:spLocks noChangeArrowheads="1"/>
            </p:cNvSpPr>
            <p:nvPr/>
          </p:nvSpPr>
          <p:spPr bwMode="auto">
            <a:xfrm>
              <a:off x="2460625" y="4891088"/>
              <a:ext cx="61808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symbol  :text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21" name="Rectangle 95"/>
            <p:cNvSpPr>
              <a:spLocks noChangeArrowheads="1"/>
            </p:cNvSpPr>
            <p:nvPr/>
          </p:nvSpPr>
          <p:spPr bwMode="auto">
            <a:xfrm>
              <a:off x="4183063" y="4487863"/>
              <a:ext cx="1700213" cy="768350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2" name="Rectangle 96"/>
            <p:cNvSpPr>
              <a:spLocks noChangeArrowheads="1"/>
            </p:cNvSpPr>
            <p:nvPr/>
          </p:nvSpPr>
          <p:spPr bwMode="auto">
            <a:xfrm>
              <a:off x="4183063" y="4487863"/>
              <a:ext cx="1700213" cy="768350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3" name="Rectangle 97"/>
            <p:cNvSpPr>
              <a:spLocks noChangeArrowheads="1"/>
            </p:cNvSpPr>
            <p:nvPr/>
          </p:nvSpPr>
          <p:spPr bwMode="auto">
            <a:xfrm>
              <a:off x="4160838" y="4464050"/>
              <a:ext cx="884238" cy="769938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4" name="Rectangle 98"/>
            <p:cNvSpPr>
              <a:spLocks noChangeArrowheads="1"/>
            </p:cNvSpPr>
            <p:nvPr/>
          </p:nvSpPr>
          <p:spPr bwMode="auto">
            <a:xfrm>
              <a:off x="5045075" y="4464050"/>
              <a:ext cx="44450" cy="769938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5" name="Rectangle 99"/>
            <p:cNvSpPr>
              <a:spLocks noChangeArrowheads="1"/>
            </p:cNvSpPr>
            <p:nvPr/>
          </p:nvSpPr>
          <p:spPr bwMode="auto">
            <a:xfrm>
              <a:off x="5089525" y="4464050"/>
              <a:ext cx="46038" cy="769938"/>
            </a:xfrm>
            <a:prstGeom prst="rect">
              <a:avLst/>
            </a:prstGeom>
            <a:solidFill>
              <a:srgbClr val="FB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6" name="Rectangle 100"/>
            <p:cNvSpPr>
              <a:spLocks noChangeArrowheads="1"/>
            </p:cNvSpPr>
            <p:nvPr/>
          </p:nvSpPr>
          <p:spPr bwMode="auto">
            <a:xfrm>
              <a:off x="5135563" y="4464050"/>
              <a:ext cx="53975" cy="769938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7" name="Rectangle 101"/>
            <p:cNvSpPr>
              <a:spLocks noChangeArrowheads="1"/>
            </p:cNvSpPr>
            <p:nvPr/>
          </p:nvSpPr>
          <p:spPr bwMode="auto">
            <a:xfrm>
              <a:off x="5189538" y="4464050"/>
              <a:ext cx="46038" cy="769938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8" name="Rectangle 102"/>
            <p:cNvSpPr>
              <a:spLocks noChangeArrowheads="1"/>
            </p:cNvSpPr>
            <p:nvPr/>
          </p:nvSpPr>
          <p:spPr bwMode="auto">
            <a:xfrm>
              <a:off x="5235575" y="4464050"/>
              <a:ext cx="44450" cy="769938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9" name="Rectangle 103"/>
            <p:cNvSpPr>
              <a:spLocks noChangeArrowheads="1"/>
            </p:cNvSpPr>
            <p:nvPr/>
          </p:nvSpPr>
          <p:spPr bwMode="auto">
            <a:xfrm>
              <a:off x="5280025" y="4464050"/>
              <a:ext cx="38100" cy="769938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0" name="Rectangle 104"/>
            <p:cNvSpPr>
              <a:spLocks noChangeArrowheads="1"/>
            </p:cNvSpPr>
            <p:nvPr/>
          </p:nvSpPr>
          <p:spPr bwMode="auto">
            <a:xfrm>
              <a:off x="5318125" y="4464050"/>
              <a:ext cx="53975" cy="769938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1" name="Rectangle 105"/>
            <p:cNvSpPr>
              <a:spLocks noChangeArrowheads="1"/>
            </p:cNvSpPr>
            <p:nvPr/>
          </p:nvSpPr>
          <p:spPr bwMode="auto">
            <a:xfrm>
              <a:off x="5372100" y="4464050"/>
              <a:ext cx="46038" cy="769938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2" name="Rectangle 106"/>
            <p:cNvSpPr>
              <a:spLocks noChangeArrowheads="1"/>
            </p:cNvSpPr>
            <p:nvPr/>
          </p:nvSpPr>
          <p:spPr bwMode="auto">
            <a:xfrm>
              <a:off x="5418138" y="4464050"/>
              <a:ext cx="30163" cy="769938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3" name="Rectangle 107"/>
            <p:cNvSpPr>
              <a:spLocks noChangeArrowheads="1"/>
            </p:cNvSpPr>
            <p:nvPr/>
          </p:nvSpPr>
          <p:spPr bwMode="auto">
            <a:xfrm>
              <a:off x="5448300" y="4464050"/>
              <a:ext cx="30163" cy="769938"/>
            </a:xfrm>
            <a:prstGeom prst="rect">
              <a:avLst/>
            </a:prstGeom>
            <a:solidFill>
              <a:srgbClr val="F2E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4" name="Rectangle 108"/>
            <p:cNvSpPr>
              <a:spLocks noChangeArrowheads="1"/>
            </p:cNvSpPr>
            <p:nvPr/>
          </p:nvSpPr>
          <p:spPr bwMode="auto">
            <a:xfrm>
              <a:off x="5478463" y="4464050"/>
              <a:ext cx="38100" cy="769938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5" name="Rectangle 109"/>
            <p:cNvSpPr>
              <a:spLocks noChangeArrowheads="1"/>
            </p:cNvSpPr>
            <p:nvPr/>
          </p:nvSpPr>
          <p:spPr bwMode="auto">
            <a:xfrm>
              <a:off x="5516563" y="4464050"/>
              <a:ext cx="38100" cy="769938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6" name="Rectangle 110"/>
            <p:cNvSpPr>
              <a:spLocks noChangeArrowheads="1"/>
            </p:cNvSpPr>
            <p:nvPr/>
          </p:nvSpPr>
          <p:spPr bwMode="auto">
            <a:xfrm>
              <a:off x="5554663" y="4464050"/>
              <a:ext cx="46038" cy="769938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7" name="Rectangle 111"/>
            <p:cNvSpPr>
              <a:spLocks noChangeArrowheads="1"/>
            </p:cNvSpPr>
            <p:nvPr/>
          </p:nvSpPr>
          <p:spPr bwMode="auto">
            <a:xfrm>
              <a:off x="5600700" y="4464050"/>
              <a:ext cx="38100" cy="769938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8" name="Rectangle 112"/>
            <p:cNvSpPr>
              <a:spLocks noChangeArrowheads="1"/>
            </p:cNvSpPr>
            <p:nvPr/>
          </p:nvSpPr>
          <p:spPr bwMode="auto">
            <a:xfrm>
              <a:off x="5638800" y="4464050"/>
              <a:ext cx="53975" cy="769938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9" name="Rectangle 113"/>
            <p:cNvSpPr>
              <a:spLocks noChangeArrowheads="1"/>
            </p:cNvSpPr>
            <p:nvPr/>
          </p:nvSpPr>
          <p:spPr bwMode="auto">
            <a:xfrm>
              <a:off x="5692775" y="4464050"/>
              <a:ext cx="52388" cy="769938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0" name="Rectangle 114"/>
            <p:cNvSpPr>
              <a:spLocks noChangeArrowheads="1"/>
            </p:cNvSpPr>
            <p:nvPr/>
          </p:nvSpPr>
          <p:spPr bwMode="auto">
            <a:xfrm>
              <a:off x="5745163" y="4464050"/>
              <a:ext cx="46038" cy="769938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1" name="Rectangle 115"/>
            <p:cNvSpPr>
              <a:spLocks noChangeArrowheads="1"/>
            </p:cNvSpPr>
            <p:nvPr/>
          </p:nvSpPr>
          <p:spPr bwMode="auto">
            <a:xfrm>
              <a:off x="5791200" y="4464050"/>
              <a:ext cx="38100" cy="769938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2" name="Rectangle 116"/>
            <p:cNvSpPr>
              <a:spLocks noChangeArrowheads="1"/>
            </p:cNvSpPr>
            <p:nvPr/>
          </p:nvSpPr>
          <p:spPr bwMode="auto">
            <a:xfrm>
              <a:off x="5829300" y="4464050"/>
              <a:ext cx="30163" cy="769938"/>
            </a:xfrm>
            <a:prstGeom prst="rect">
              <a:avLst/>
            </a:prstGeom>
            <a:solidFill>
              <a:srgbClr val="E8D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3" name="Rectangle 117"/>
            <p:cNvSpPr>
              <a:spLocks noChangeArrowheads="1"/>
            </p:cNvSpPr>
            <p:nvPr/>
          </p:nvSpPr>
          <p:spPr bwMode="auto">
            <a:xfrm>
              <a:off x="4160838" y="4464050"/>
              <a:ext cx="1698625" cy="769938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4" name="Rectangle 118"/>
            <p:cNvSpPr>
              <a:spLocks noChangeArrowheads="1"/>
            </p:cNvSpPr>
            <p:nvPr/>
          </p:nvSpPr>
          <p:spPr bwMode="auto">
            <a:xfrm>
              <a:off x="4732338" y="4532313"/>
              <a:ext cx="644467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Observation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5" name="Line 119"/>
            <p:cNvSpPr>
              <a:spLocks noChangeShapeType="1"/>
            </p:cNvSpPr>
            <p:nvPr/>
          </p:nvSpPr>
          <p:spPr bwMode="auto">
            <a:xfrm>
              <a:off x="4160838" y="4692650"/>
              <a:ext cx="1698625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6" name="Rectangle 120"/>
            <p:cNvSpPr>
              <a:spLocks noChangeArrowheads="1"/>
            </p:cNvSpPr>
            <p:nvPr/>
          </p:nvSpPr>
          <p:spPr bwMode="auto">
            <a:xfrm>
              <a:off x="4198938" y="4722813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7" name="Rectangle 121"/>
            <p:cNvSpPr>
              <a:spLocks noChangeArrowheads="1"/>
            </p:cNvSpPr>
            <p:nvPr/>
          </p:nvSpPr>
          <p:spPr bwMode="auto">
            <a:xfrm>
              <a:off x="4359275" y="4722813"/>
              <a:ext cx="1388179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featureOfInterestName  :text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8" name="Rectangle 122"/>
            <p:cNvSpPr>
              <a:spLocks noChangeArrowheads="1"/>
            </p:cNvSpPr>
            <p:nvPr/>
          </p:nvSpPr>
          <p:spPr bwMode="auto">
            <a:xfrm>
              <a:off x="4198938" y="4845050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9" name="Rectangle 123"/>
            <p:cNvSpPr>
              <a:spLocks noChangeArrowheads="1"/>
            </p:cNvSpPr>
            <p:nvPr/>
          </p:nvSpPr>
          <p:spPr bwMode="auto">
            <a:xfrm>
              <a:off x="4359275" y="4845050"/>
              <a:ext cx="1476117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featureOfInterestURI  :anyURI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50" name="Rectangle 124"/>
            <p:cNvSpPr>
              <a:spLocks noChangeArrowheads="1"/>
            </p:cNvSpPr>
            <p:nvPr/>
          </p:nvSpPr>
          <p:spPr bwMode="auto">
            <a:xfrm>
              <a:off x="4198938" y="4967288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51" name="Rectangle 125"/>
            <p:cNvSpPr>
              <a:spLocks noChangeArrowheads="1"/>
            </p:cNvSpPr>
            <p:nvPr/>
          </p:nvSpPr>
          <p:spPr bwMode="auto">
            <a:xfrm>
              <a:off x="4359275" y="4967288"/>
              <a:ext cx="1012553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procedure  :longText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52" name="Rectangle 126"/>
            <p:cNvSpPr>
              <a:spLocks noChangeArrowheads="1"/>
            </p:cNvSpPr>
            <p:nvPr/>
          </p:nvSpPr>
          <p:spPr bwMode="auto">
            <a:xfrm>
              <a:off x="4198938" y="5089525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53" name="Rectangle 127"/>
            <p:cNvSpPr>
              <a:spLocks noChangeArrowheads="1"/>
            </p:cNvSpPr>
            <p:nvPr/>
          </p:nvSpPr>
          <p:spPr bwMode="auto">
            <a:xfrm>
              <a:off x="4359275" y="5089525"/>
              <a:ext cx="135677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observationDate  :dateTime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54" name="Rectangle 128"/>
            <p:cNvSpPr>
              <a:spLocks noChangeArrowheads="1"/>
            </p:cNvSpPr>
            <p:nvPr/>
          </p:nvSpPr>
          <p:spPr bwMode="auto">
            <a:xfrm>
              <a:off x="441325" y="4532313"/>
              <a:ext cx="1082675" cy="533400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55" name="Rectangle 129"/>
            <p:cNvSpPr>
              <a:spLocks noChangeArrowheads="1"/>
            </p:cNvSpPr>
            <p:nvPr/>
          </p:nvSpPr>
          <p:spPr bwMode="auto">
            <a:xfrm>
              <a:off x="441325" y="4532313"/>
              <a:ext cx="1082675" cy="533400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56" name="Rectangle 130"/>
            <p:cNvSpPr>
              <a:spLocks noChangeArrowheads="1"/>
            </p:cNvSpPr>
            <p:nvPr/>
          </p:nvSpPr>
          <p:spPr bwMode="auto">
            <a:xfrm>
              <a:off x="419100" y="4510088"/>
              <a:ext cx="563563" cy="533400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57" name="Rectangle 131"/>
            <p:cNvSpPr>
              <a:spLocks noChangeArrowheads="1"/>
            </p:cNvSpPr>
            <p:nvPr/>
          </p:nvSpPr>
          <p:spPr bwMode="auto">
            <a:xfrm>
              <a:off x="982663" y="4510088"/>
              <a:ext cx="30163" cy="533400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58" name="Rectangle 132"/>
            <p:cNvSpPr>
              <a:spLocks noChangeArrowheads="1"/>
            </p:cNvSpPr>
            <p:nvPr/>
          </p:nvSpPr>
          <p:spPr bwMode="auto">
            <a:xfrm>
              <a:off x="1012825" y="4510088"/>
              <a:ext cx="31750" cy="533400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59" name="Rectangle 133"/>
            <p:cNvSpPr>
              <a:spLocks noChangeArrowheads="1"/>
            </p:cNvSpPr>
            <p:nvPr/>
          </p:nvSpPr>
          <p:spPr bwMode="auto">
            <a:xfrm>
              <a:off x="1044575" y="4510088"/>
              <a:ext cx="30163" cy="533400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0" name="Rectangle 134"/>
            <p:cNvSpPr>
              <a:spLocks noChangeArrowheads="1"/>
            </p:cNvSpPr>
            <p:nvPr/>
          </p:nvSpPr>
          <p:spPr bwMode="auto">
            <a:xfrm>
              <a:off x="1074738" y="4510088"/>
              <a:ext cx="30163" cy="533400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1" name="Rectangle 135"/>
            <p:cNvSpPr>
              <a:spLocks noChangeArrowheads="1"/>
            </p:cNvSpPr>
            <p:nvPr/>
          </p:nvSpPr>
          <p:spPr bwMode="auto">
            <a:xfrm>
              <a:off x="1104900" y="4510088"/>
              <a:ext cx="30163" cy="533400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2" name="Rectangle 136"/>
            <p:cNvSpPr>
              <a:spLocks noChangeArrowheads="1"/>
            </p:cNvSpPr>
            <p:nvPr/>
          </p:nvSpPr>
          <p:spPr bwMode="auto">
            <a:xfrm>
              <a:off x="1135063" y="4510088"/>
              <a:ext cx="23813" cy="533400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3" name="Rectangle 137"/>
            <p:cNvSpPr>
              <a:spLocks noChangeArrowheads="1"/>
            </p:cNvSpPr>
            <p:nvPr/>
          </p:nvSpPr>
          <p:spPr bwMode="auto">
            <a:xfrm>
              <a:off x="1158875" y="4510088"/>
              <a:ext cx="30163" cy="533400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4" name="Rectangle 138"/>
            <p:cNvSpPr>
              <a:spLocks noChangeArrowheads="1"/>
            </p:cNvSpPr>
            <p:nvPr/>
          </p:nvSpPr>
          <p:spPr bwMode="auto">
            <a:xfrm>
              <a:off x="1189038" y="4510088"/>
              <a:ext cx="38100" cy="533400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5" name="Rectangle 139"/>
            <p:cNvSpPr>
              <a:spLocks noChangeArrowheads="1"/>
            </p:cNvSpPr>
            <p:nvPr/>
          </p:nvSpPr>
          <p:spPr bwMode="auto">
            <a:xfrm>
              <a:off x="1227138" y="4510088"/>
              <a:ext cx="30163" cy="533400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6" name="Rectangle 140"/>
            <p:cNvSpPr>
              <a:spLocks noChangeArrowheads="1"/>
            </p:cNvSpPr>
            <p:nvPr/>
          </p:nvSpPr>
          <p:spPr bwMode="auto">
            <a:xfrm>
              <a:off x="1257300" y="4510088"/>
              <a:ext cx="22225" cy="533400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7" name="Rectangle 141"/>
            <p:cNvSpPr>
              <a:spLocks noChangeArrowheads="1"/>
            </p:cNvSpPr>
            <p:nvPr/>
          </p:nvSpPr>
          <p:spPr bwMode="auto">
            <a:xfrm>
              <a:off x="1279525" y="4510088"/>
              <a:ext cx="31750" cy="533400"/>
            </a:xfrm>
            <a:prstGeom prst="rect">
              <a:avLst/>
            </a:prstGeom>
            <a:solidFill>
              <a:srgbClr val="F1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8" name="Rectangle 142"/>
            <p:cNvSpPr>
              <a:spLocks noChangeArrowheads="1"/>
            </p:cNvSpPr>
            <p:nvPr/>
          </p:nvSpPr>
          <p:spPr bwMode="auto">
            <a:xfrm>
              <a:off x="1311275" y="4510088"/>
              <a:ext cx="22225" cy="533400"/>
            </a:xfrm>
            <a:prstGeom prst="rect">
              <a:avLst/>
            </a:prstGeom>
            <a:solidFill>
              <a:srgbClr val="EFE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9" name="Rectangle 143"/>
            <p:cNvSpPr>
              <a:spLocks noChangeArrowheads="1"/>
            </p:cNvSpPr>
            <p:nvPr/>
          </p:nvSpPr>
          <p:spPr bwMode="auto">
            <a:xfrm>
              <a:off x="1333500" y="4510088"/>
              <a:ext cx="30163" cy="533400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0" name="Rectangle 144"/>
            <p:cNvSpPr>
              <a:spLocks noChangeArrowheads="1"/>
            </p:cNvSpPr>
            <p:nvPr/>
          </p:nvSpPr>
          <p:spPr bwMode="auto">
            <a:xfrm>
              <a:off x="1363663" y="4510088"/>
              <a:ext cx="30163" cy="533400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1" name="Rectangle 145"/>
            <p:cNvSpPr>
              <a:spLocks noChangeArrowheads="1"/>
            </p:cNvSpPr>
            <p:nvPr/>
          </p:nvSpPr>
          <p:spPr bwMode="auto">
            <a:xfrm>
              <a:off x="1393825" y="4510088"/>
              <a:ext cx="38100" cy="533400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2" name="Rectangle 146"/>
            <p:cNvSpPr>
              <a:spLocks noChangeArrowheads="1"/>
            </p:cNvSpPr>
            <p:nvPr/>
          </p:nvSpPr>
          <p:spPr bwMode="auto">
            <a:xfrm>
              <a:off x="1431925" y="4510088"/>
              <a:ext cx="23813" cy="533400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3" name="Rectangle 147"/>
            <p:cNvSpPr>
              <a:spLocks noChangeArrowheads="1"/>
            </p:cNvSpPr>
            <p:nvPr/>
          </p:nvSpPr>
          <p:spPr bwMode="auto">
            <a:xfrm>
              <a:off x="1455738" y="4510088"/>
              <a:ext cx="30163" cy="533400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4" name="Rectangle 148"/>
            <p:cNvSpPr>
              <a:spLocks noChangeArrowheads="1"/>
            </p:cNvSpPr>
            <p:nvPr/>
          </p:nvSpPr>
          <p:spPr bwMode="auto">
            <a:xfrm>
              <a:off x="1485900" y="4510088"/>
              <a:ext cx="15875" cy="533400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5" name="Rectangle 149"/>
            <p:cNvSpPr>
              <a:spLocks noChangeArrowheads="1"/>
            </p:cNvSpPr>
            <p:nvPr/>
          </p:nvSpPr>
          <p:spPr bwMode="auto">
            <a:xfrm>
              <a:off x="419100" y="4510088"/>
              <a:ext cx="1082675" cy="533400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6" name="Rectangle 150"/>
            <p:cNvSpPr>
              <a:spLocks noChangeArrowheads="1"/>
            </p:cNvSpPr>
            <p:nvPr/>
          </p:nvSpPr>
          <p:spPr bwMode="auto">
            <a:xfrm>
              <a:off x="754063" y="4578350"/>
              <a:ext cx="461052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Location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77" name="Line 151"/>
            <p:cNvSpPr>
              <a:spLocks noChangeShapeType="1"/>
            </p:cNvSpPr>
            <p:nvPr/>
          </p:nvSpPr>
          <p:spPr bwMode="auto">
            <a:xfrm>
              <a:off x="419100" y="4738688"/>
              <a:ext cx="1082675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8" name="Rectangle 152"/>
            <p:cNvSpPr>
              <a:spLocks noChangeArrowheads="1"/>
            </p:cNvSpPr>
            <p:nvPr/>
          </p:nvSpPr>
          <p:spPr bwMode="auto">
            <a:xfrm>
              <a:off x="457200" y="4768850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79" name="Rectangle 153"/>
            <p:cNvSpPr>
              <a:spLocks noChangeArrowheads="1"/>
            </p:cNvSpPr>
            <p:nvPr/>
          </p:nvSpPr>
          <p:spPr bwMode="auto">
            <a:xfrm>
              <a:off x="617538" y="4768850"/>
              <a:ext cx="85175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shape  :geometry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0" name="Rectangle 154"/>
            <p:cNvSpPr>
              <a:spLocks noChangeArrowheads="1"/>
            </p:cNvSpPr>
            <p:nvPr/>
          </p:nvSpPr>
          <p:spPr bwMode="auto">
            <a:xfrm>
              <a:off x="3908425" y="5859463"/>
              <a:ext cx="1044575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1" name="Rectangle 155"/>
            <p:cNvSpPr>
              <a:spLocks noChangeArrowheads="1"/>
            </p:cNvSpPr>
            <p:nvPr/>
          </p:nvSpPr>
          <p:spPr bwMode="auto">
            <a:xfrm>
              <a:off x="3908425" y="5859463"/>
              <a:ext cx="1044575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2" name="Rectangle 156"/>
            <p:cNvSpPr>
              <a:spLocks noChangeArrowheads="1"/>
            </p:cNvSpPr>
            <p:nvPr/>
          </p:nvSpPr>
          <p:spPr bwMode="auto">
            <a:xfrm>
              <a:off x="3886200" y="5835650"/>
              <a:ext cx="549275" cy="36671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3" name="Rectangle 157"/>
            <p:cNvSpPr>
              <a:spLocks noChangeArrowheads="1"/>
            </p:cNvSpPr>
            <p:nvPr/>
          </p:nvSpPr>
          <p:spPr bwMode="auto">
            <a:xfrm>
              <a:off x="4435475" y="5835650"/>
              <a:ext cx="22225" cy="36671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4" name="Rectangle 158"/>
            <p:cNvSpPr>
              <a:spLocks noChangeArrowheads="1"/>
            </p:cNvSpPr>
            <p:nvPr/>
          </p:nvSpPr>
          <p:spPr bwMode="auto">
            <a:xfrm>
              <a:off x="4457700" y="5835650"/>
              <a:ext cx="30163" cy="366713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5" name="Rectangle 159"/>
            <p:cNvSpPr>
              <a:spLocks noChangeArrowheads="1"/>
            </p:cNvSpPr>
            <p:nvPr/>
          </p:nvSpPr>
          <p:spPr bwMode="auto">
            <a:xfrm>
              <a:off x="4487863" y="5835650"/>
              <a:ext cx="30163" cy="36671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6" name="Rectangle 160"/>
            <p:cNvSpPr>
              <a:spLocks noChangeArrowheads="1"/>
            </p:cNvSpPr>
            <p:nvPr/>
          </p:nvSpPr>
          <p:spPr bwMode="auto">
            <a:xfrm>
              <a:off x="4518025" y="5835650"/>
              <a:ext cx="31750" cy="36671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7" name="Rectangle 161"/>
            <p:cNvSpPr>
              <a:spLocks noChangeArrowheads="1"/>
            </p:cNvSpPr>
            <p:nvPr/>
          </p:nvSpPr>
          <p:spPr bwMode="auto">
            <a:xfrm>
              <a:off x="4549775" y="5835650"/>
              <a:ext cx="22225" cy="366713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8" name="Rectangle 162"/>
            <p:cNvSpPr>
              <a:spLocks noChangeArrowheads="1"/>
            </p:cNvSpPr>
            <p:nvPr/>
          </p:nvSpPr>
          <p:spPr bwMode="auto">
            <a:xfrm>
              <a:off x="4572000" y="5835650"/>
              <a:ext cx="30163" cy="36671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9" name="Rectangle 163"/>
            <p:cNvSpPr>
              <a:spLocks noChangeArrowheads="1"/>
            </p:cNvSpPr>
            <p:nvPr/>
          </p:nvSpPr>
          <p:spPr bwMode="auto">
            <a:xfrm>
              <a:off x="4602163" y="5835650"/>
              <a:ext cx="30163" cy="36671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0" name="Rectangle 164"/>
            <p:cNvSpPr>
              <a:spLocks noChangeArrowheads="1"/>
            </p:cNvSpPr>
            <p:nvPr/>
          </p:nvSpPr>
          <p:spPr bwMode="auto">
            <a:xfrm>
              <a:off x="4632325" y="5835650"/>
              <a:ext cx="31750" cy="366713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1" name="Rectangle 165"/>
            <p:cNvSpPr>
              <a:spLocks noChangeArrowheads="1"/>
            </p:cNvSpPr>
            <p:nvPr/>
          </p:nvSpPr>
          <p:spPr bwMode="auto">
            <a:xfrm>
              <a:off x="4664075" y="5835650"/>
              <a:ext cx="30163" cy="366713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2" name="Rectangle 166"/>
            <p:cNvSpPr>
              <a:spLocks noChangeArrowheads="1"/>
            </p:cNvSpPr>
            <p:nvPr/>
          </p:nvSpPr>
          <p:spPr bwMode="auto">
            <a:xfrm>
              <a:off x="4694238" y="5835650"/>
              <a:ext cx="22225" cy="366713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3" name="Rectangle 167"/>
            <p:cNvSpPr>
              <a:spLocks noChangeArrowheads="1"/>
            </p:cNvSpPr>
            <p:nvPr/>
          </p:nvSpPr>
          <p:spPr bwMode="auto">
            <a:xfrm>
              <a:off x="4716463" y="5835650"/>
              <a:ext cx="30163" cy="366713"/>
            </a:xfrm>
            <a:prstGeom prst="rect">
              <a:avLst/>
            </a:prstGeom>
            <a:solidFill>
              <a:srgbClr val="F1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4" name="Rectangle 168"/>
            <p:cNvSpPr>
              <a:spLocks noChangeArrowheads="1"/>
            </p:cNvSpPr>
            <p:nvPr/>
          </p:nvSpPr>
          <p:spPr bwMode="auto">
            <a:xfrm>
              <a:off x="4746625" y="5835650"/>
              <a:ext cx="23813" cy="366713"/>
            </a:xfrm>
            <a:prstGeom prst="rect">
              <a:avLst/>
            </a:prstGeom>
            <a:solidFill>
              <a:srgbClr val="EFE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5" name="Rectangle 169"/>
            <p:cNvSpPr>
              <a:spLocks noChangeArrowheads="1"/>
            </p:cNvSpPr>
            <p:nvPr/>
          </p:nvSpPr>
          <p:spPr bwMode="auto">
            <a:xfrm>
              <a:off x="4770438" y="5835650"/>
              <a:ext cx="30163" cy="36671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6" name="Rectangle 170"/>
            <p:cNvSpPr>
              <a:spLocks noChangeArrowheads="1"/>
            </p:cNvSpPr>
            <p:nvPr/>
          </p:nvSpPr>
          <p:spPr bwMode="auto">
            <a:xfrm>
              <a:off x="4800600" y="5835650"/>
              <a:ext cx="30163" cy="36671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7" name="Rectangle 171"/>
            <p:cNvSpPr>
              <a:spLocks noChangeArrowheads="1"/>
            </p:cNvSpPr>
            <p:nvPr/>
          </p:nvSpPr>
          <p:spPr bwMode="auto">
            <a:xfrm>
              <a:off x="4830763" y="5835650"/>
              <a:ext cx="30163" cy="36671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8" name="Rectangle 172"/>
            <p:cNvSpPr>
              <a:spLocks noChangeArrowheads="1"/>
            </p:cNvSpPr>
            <p:nvPr/>
          </p:nvSpPr>
          <p:spPr bwMode="auto">
            <a:xfrm>
              <a:off x="4860925" y="5835650"/>
              <a:ext cx="31750" cy="36671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9" name="Rectangle 173"/>
            <p:cNvSpPr>
              <a:spLocks noChangeArrowheads="1"/>
            </p:cNvSpPr>
            <p:nvPr/>
          </p:nvSpPr>
          <p:spPr bwMode="auto">
            <a:xfrm>
              <a:off x="4892675" y="5835650"/>
              <a:ext cx="22225" cy="36671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0" name="Rectangle 174"/>
            <p:cNvSpPr>
              <a:spLocks noChangeArrowheads="1"/>
            </p:cNvSpPr>
            <p:nvPr/>
          </p:nvSpPr>
          <p:spPr bwMode="auto">
            <a:xfrm>
              <a:off x="4914900" y="5835650"/>
              <a:ext cx="15875" cy="366713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1" name="Rectangle 175"/>
            <p:cNvSpPr>
              <a:spLocks noChangeArrowheads="1"/>
            </p:cNvSpPr>
            <p:nvPr/>
          </p:nvSpPr>
          <p:spPr bwMode="auto">
            <a:xfrm>
              <a:off x="3886200" y="5835650"/>
              <a:ext cx="1044575" cy="36671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2" name="Rectangle 176"/>
            <p:cNvSpPr>
              <a:spLocks noChangeArrowheads="1"/>
            </p:cNvSpPr>
            <p:nvPr/>
          </p:nvSpPr>
          <p:spPr bwMode="auto">
            <a:xfrm>
              <a:off x="3953452" y="5903913"/>
              <a:ext cx="896977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SamplingFeature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03" name="Line 177"/>
            <p:cNvSpPr>
              <a:spLocks noChangeShapeType="1"/>
            </p:cNvSpPr>
            <p:nvPr/>
          </p:nvSpPr>
          <p:spPr bwMode="auto">
            <a:xfrm>
              <a:off x="3886200" y="6064250"/>
              <a:ext cx="1044575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4" name="Rectangle 178"/>
            <p:cNvSpPr>
              <a:spLocks noChangeArrowheads="1"/>
            </p:cNvSpPr>
            <p:nvPr/>
          </p:nvSpPr>
          <p:spPr bwMode="auto">
            <a:xfrm>
              <a:off x="1249363" y="5859463"/>
              <a:ext cx="1020763" cy="381000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5" name="Rectangle 179"/>
            <p:cNvSpPr>
              <a:spLocks noChangeArrowheads="1"/>
            </p:cNvSpPr>
            <p:nvPr/>
          </p:nvSpPr>
          <p:spPr bwMode="auto">
            <a:xfrm>
              <a:off x="1249363" y="5859463"/>
              <a:ext cx="1020763" cy="381000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6" name="Rectangle 180"/>
            <p:cNvSpPr>
              <a:spLocks noChangeArrowheads="1"/>
            </p:cNvSpPr>
            <p:nvPr/>
          </p:nvSpPr>
          <p:spPr bwMode="auto">
            <a:xfrm>
              <a:off x="1227138" y="5835650"/>
              <a:ext cx="533400" cy="381000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7" name="Rectangle 181"/>
            <p:cNvSpPr>
              <a:spLocks noChangeArrowheads="1"/>
            </p:cNvSpPr>
            <p:nvPr/>
          </p:nvSpPr>
          <p:spPr bwMode="auto">
            <a:xfrm>
              <a:off x="1760538" y="5835650"/>
              <a:ext cx="22225" cy="381000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8" name="Rectangle 182"/>
            <p:cNvSpPr>
              <a:spLocks noChangeArrowheads="1"/>
            </p:cNvSpPr>
            <p:nvPr/>
          </p:nvSpPr>
          <p:spPr bwMode="auto">
            <a:xfrm>
              <a:off x="1782763" y="5835650"/>
              <a:ext cx="30163" cy="381000"/>
            </a:xfrm>
            <a:prstGeom prst="rect">
              <a:avLst/>
            </a:prstGeom>
            <a:solidFill>
              <a:srgbClr val="FB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9" name="Rectangle 183"/>
            <p:cNvSpPr>
              <a:spLocks noChangeArrowheads="1"/>
            </p:cNvSpPr>
            <p:nvPr/>
          </p:nvSpPr>
          <p:spPr bwMode="auto">
            <a:xfrm>
              <a:off x="1812925" y="5835650"/>
              <a:ext cx="31750" cy="381000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0" name="Rectangle 184"/>
            <p:cNvSpPr>
              <a:spLocks noChangeArrowheads="1"/>
            </p:cNvSpPr>
            <p:nvPr/>
          </p:nvSpPr>
          <p:spPr bwMode="auto">
            <a:xfrm>
              <a:off x="1844675" y="5835650"/>
              <a:ext cx="30163" cy="381000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1" name="Rectangle 185"/>
            <p:cNvSpPr>
              <a:spLocks noChangeArrowheads="1"/>
            </p:cNvSpPr>
            <p:nvPr/>
          </p:nvSpPr>
          <p:spPr bwMode="auto">
            <a:xfrm>
              <a:off x="1874838" y="5835650"/>
              <a:ext cx="22225" cy="381000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2" name="Rectangle 186"/>
            <p:cNvSpPr>
              <a:spLocks noChangeArrowheads="1"/>
            </p:cNvSpPr>
            <p:nvPr/>
          </p:nvSpPr>
          <p:spPr bwMode="auto">
            <a:xfrm>
              <a:off x="1897063" y="5835650"/>
              <a:ext cx="30163" cy="381000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3" name="Rectangle 187"/>
            <p:cNvSpPr>
              <a:spLocks noChangeArrowheads="1"/>
            </p:cNvSpPr>
            <p:nvPr/>
          </p:nvSpPr>
          <p:spPr bwMode="auto">
            <a:xfrm>
              <a:off x="1927225" y="5835650"/>
              <a:ext cx="31750" cy="381000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4" name="Rectangle 188"/>
            <p:cNvSpPr>
              <a:spLocks noChangeArrowheads="1"/>
            </p:cNvSpPr>
            <p:nvPr/>
          </p:nvSpPr>
          <p:spPr bwMode="auto">
            <a:xfrm>
              <a:off x="1958975" y="5835650"/>
              <a:ext cx="30163" cy="381000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5" name="Rectangle 189"/>
            <p:cNvSpPr>
              <a:spLocks noChangeArrowheads="1"/>
            </p:cNvSpPr>
            <p:nvPr/>
          </p:nvSpPr>
          <p:spPr bwMode="auto">
            <a:xfrm>
              <a:off x="1989138" y="5835650"/>
              <a:ext cx="30163" cy="381000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6" name="Rectangle 190"/>
            <p:cNvSpPr>
              <a:spLocks noChangeArrowheads="1"/>
            </p:cNvSpPr>
            <p:nvPr/>
          </p:nvSpPr>
          <p:spPr bwMode="auto">
            <a:xfrm>
              <a:off x="2019300" y="5835650"/>
              <a:ext cx="22225" cy="381000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7" name="Rectangle 191"/>
            <p:cNvSpPr>
              <a:spLocks noChangeArrowheads="1"/>
            </p:cNvSpPr>
            <p:nvPr/>
          </p:nvSpPr>
          <p:spPr bwMode="auto">
            <a:xfrm>
              <a:off x="2041525" y="5835650"/>
              <a:ext cx="23813" cy="381000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8" name="Rectangle 192"/>
            <p:cNvSpPr>
              <a:spLocks noChangeArrowheads="1"/>
            </p:cNvSpPr>
            <p:nvPr/>
          </p:nvSpPr>
          <p:spPr bwMode="auto">
            <a:xfrm>
              <a:off x="2065338" y="5835650"/>
              <a:ext cx="30163" cy="381000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9" name="Rectangle 193"/>
            <p:cNvSpPr>
              <a:spLocks noChangeArrowheads="1"/>
            </p:cNvSpPr>
            <p:nvPr/>
          </p:nvSpPr>
          <p:spPr bwMode="auto">
            <a:xfrm>
              <a:off x="2095500" y="5835650"/>
              <a:ext cx="22225" cy="381000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0" name="Rectangle 194"/>
            <p:cNvSpPr>
              <a:spLocks noChangeArrowheads="1"/>
            </p:cNvSpPr>
            <p:nvPr/>
          </p:nvSpPr>
          <p:spPr bwMode="auto">
            <a:xfrm>
              <a:off x="2117725" y="5835650"/>
              <a:ext cx="31750" cy="381000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1" name="Rectangle 195"/>
            <p:cNvSpPr>
              <a:spLocks noChangeArrowheads="1"/>
            </p:cNvSpPr>
            <p:nvPr/>
          </p:nvSpPr>
          <p:spPr bwMode="auto">
            <a:xfrm>
              <a:off x="2149475" y="5835650"/>
              <a:ext cx="30163" cy="381000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2" name="Rectangle 196"/>
            <p:cNvSpPr>
              <a:spLocks noChangeArrowheads="1"/>
            </p:cNvSpPr>
            <p:nvPr/>
          </p:nvSpPr>
          <p:spPr bwMode="auto">
            <a:xfrm>
              <a:off x="2179638" y="5835650"/>
              <a:ext cx="30163" cy="381000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3" name="Rectangle 197"/>
            <p:cNvSpPr>
              <a:spLocks noChangeArrowheads="1"/>
            </p:cNvSpPr>
            <p:nvPr/>
          </p:nvSpPr>
          <p:spPr bwMode="auto">
            <a:xfrm>
              <a:off x="2209800" y="5835650"/>
              <a:ext cx="22225" cy="381000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4" name="Rectangle 198"/>
            <p:cNvSpPr>
              <a:spLocks noChangeArrowheads="1"/>
            </p:cNvSpPr>
            <p:nvPr/>
          </p:nvSpPr>
          <p:spPr bwMode="auto">
            <a:xfrm>
              <a:off x="2232025" y="5835650"/>
              <a:ext cx="15875" cy="381000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5" name="Rectangle 199"/>
            <p:cNvSpPr>
              <a:spLocks noChangeArrowheads="1"/>
            </p:cNvSpPr>
            <p:nvPr/>
          </p:nvSpPr>
          <p:spPr bwMode="auto">
            <a:xfrm>
              <a:off x="1227138" y="5835650"/>
              <a:ext cx="1020763" cy="381000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6" name="Rectangle 200"/>
            <p:cNvSpPr>
              <a:spLocks noChangeArrowheads="1"/>
            </p:cNvSpPr>
            <p:nvPr/>
          </p:nvSpPr>
          <p:spPr bwMode="auto">
            <a:xfrm>
              <a:off x="1349375" y="5903913"/>
              <a:ext cx="87185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GeologicFeature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27" name="Line 201"/>
            <p:cNvSpPr>
              <a:spLocks noChangeShapeType="1"/>
            </p:cNvSpPr>
            <p:nvPr/>
          </p:nvSpPr>
          <p:spPr bwMode="auto">
            <a:xfrm>
              <a:off x="1227138" y="6064250"/>
              <a:ext cx="1020763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8" name="Rectangle 202"/>
            <p:cNvSpPr>
              <a:spLocks noChangeArrowheads="1"/>
            </p:cNvSpPr>
            <p:nvPr/>
          </p:nvSpPr>
          <p:spPr bwMode="auto">
            <a:xfrm>
              <a:off x="2743200" y="5859463"/>
              <a:ext cx="762000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9" name="Rectangle 203"/>
            <p:cNvSpPr>
              <a:spLocks noChangeArrowheads="1"/>
            </p:cNvSpPr>
            <p:nvPr/>
          </p:nvSpPr>
          <p:spPr bwMode="auto">
            <a:xfrm>
              <a:off x="2743200" y="5859463"/>
              <a:ext cx="762000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30" name="Rectangle 204"/>
            <p:cNvSpPr>
              <a:spLocks noChangeArrowheads="1"/>
            </p:cNvSpPr>
            <p:nvPr/>
          </p:nvSpPr>
          <p:spPr bwMode="auto">
            <a:xfrm>
              <a:off x="2720975" y="5835650"/>
              <a:ext cx="387350" cy="36671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31" name="Rectangle 205"/>
            <p:cNvSpPr>
              <a:spLocks noChangeArrowheads="1"/>
            </p:cNvSpPr>
            <p:nvPr/>
          </p:nvSpPr>
          <p:spPr bwMode="auto">
            <a:xfrm>
              <a:off x="3108325" y="5835650"/>
              <a:ext cx="7938" cy="366713"/>
            </a:xfrm>
            <a:prstGeom prst="rect">
              <a:avLst/>
            </a:prstGeom>
            <a:solidFill>
              <a:srgbClr val="FCF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2" name="Rectangle 207"/>
            <p:cNvSpPr>
              <a:spLocks noChangeArrowheads="1"/>
            </p:cNvSpPr>
            <p:nvPr/>
          </p:nvSpPr>
          <p:spPr bwMode="auto">
            <a:xfrm>
              <a:off x="3116263" y="5835651"/>
              <a:ext cx="15875" cy="36671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3" name="Rectangle 208"/>
            <p:cNvSpPr>
              <a:spLocks noChangeArrowheads="1"/>
            </p:cNvSpPr>
            <p:nvPr/>
          </p:nvSpPr>
          <p:spPr bwMode="auto">
            <a:xfrm>
              <a:off x="3132138" y="5835651"/>
              <a:ext cx="7938" cy="366713"/>
            </a:xfrm>
            <a:prstGeom prst="rect">
              <a:avLst/>
            </a:prstGeom>
            <a:solidFill>
              <a:srgbClr val="FBF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4" name="Rectangle 209"/>
            <p:cNvSpPr>
              <a:spLocks noChangeArrowheads="1"/>
            </p:cNvSpPr>
            <p:nvPr/>
          </p:nvSpPr>
          <p:spPr bwMode="auto">
            <a:xfrm>
              <a:off x="3140075" y="5835651"/>
              <a:ext cx="6350" cy="366713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5" name="Rectangle 210"/>
            <p:cNvSpPr>
              <a:spLocks noChangeArrowheads="1"/>
            </p:cNvSpPr>
            <p:nvPr/>
          </p:nvSpPr>
          <p:spPr bwMode="auto">
            <a:xfrm>
              <a:off x="3146425" y="5835651"/>
              <a:ext cx="15875" cy="366713"/>
            </a:xfrm>
            <a:prstGeom prst="rect">
              <a:avLst/>
            </a:prstGeom>
            <a:solidFill>
              <a:srgbClr val="FA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6" name="Rectangle 211"/>
            <p:cNvSpPr>
              <a:spLocks noChangeArrowheads="1"/>
            </p:cNvSpPr>
            <p:nvPr/>
          </p:nvSpPr>
          <p:spPr bwMode="auto">
            <a:xfrm>
              <a:off x="3162300" y="5835651"/>
              <a:ext cx="7938" cy="36671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7" name="Rectangle 212"/>
            <p:cNvSpPr>
              <a:spLocks noChangeArrowheads="1"/>
            </p:cNvSpPr>
            <p:nvPr/>
          </p:nvSpPr>
          <p:spPr bwMode="auto">
            <a:xfrm>
              <a:off x="3170238" y="5835651"/>
              <a:ext cx="7938" cy="366713"/>
            </a:xfrm>
            <a:prstGeom prst="rect">
              <a:avLst/>
            </a:prstGeom>
            <a:solidFill>
              <a:srgbClr val="F9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8" name="Rectangle 213"/>
            <p:cNvSpPr>
              <a:spLocks noChangeArrowheads="1"/>
            </p:cNvSpPr>
            <p:nvPr/>
          </p:nvSpPr>
          <p:spPr bwMode="auto">
            <a:xfrm>
              <a:off x="3178175" y="5835651"/>
              <a:ext cx="6350" cy="366713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9" name="Rectangle 214"/>
            <p:cNvSpPr>
              <a:spLocks noChangeArrowheads="1"/>
            </p:cNvSpPr>
            <p:nvPr/>
          </p:nvSpPr>
          <p:spPr bwMode="auto">
            <a:xfrm>
              <a:off x="3184525" y="5835651"/>
              <a:ext cx="7938" cy="36671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0" name="Rectangle 215"/>
            <p:cNvSpPr>
              <a:spLocks noChangeArrowheads="1"/>
            </p:cNvSpPr>
            <p:nvPr/>
          </p:nvSpPr>
          <p:spPr bwMode="auto">
            <a:xfrm>
              <a:off x="3192463" y="5835651"/>
              <a:ext cx="15875" cy="366713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1" name="Rectangle 216"/>
            <p:cNvSpPr>
              <a:spLocks noChangeArrowheads="1"/>
            </p:cNvSpPr>
            <p:nvPr/>
          </p:nvSpPr>
          <p:spPr bwMode="auto">
            <a:xfrm>
              <a:off x="3208338" y="5835651"/>
              <a:ext cx="7938" cy="366713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2" name="Rectangle 217"/>
            <p:cNvSpPr>
              <a:spLocks noChangeArrowheads="1"/>
            </p:cNvSpPr>
            <p:nvPr/>
          </p:nvSpPr>
          <p:spPr bwMode="auto">
            <a:xfrm>
              <a:off x="3216275" y="5835651"/>
              <a:ext cx="6350" cy="366713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3" name="Rectangle 218"/>
            <p:cNvSpPr>
              <a:spLocks noChangeArrowheads="1"/>
            </p:cNvSpPr>
            <p:nvPr/>
          </p:nvSpPr>
          <p:spPr bwMode="auto">
            <a:xfrm>
              <a:off x="3222625" y="5835651"/>
              <a:ext cx="7938" cy="36671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4" name="Rectangle 219"/>
            <p:cNvSpPr>
              <a:spLocks noChangeArrowheads="1"/>
            </p:cNvSpPr>
            <p:nvPr/>
          </p:nvSpPr>
          <p:spPr bwMode="auto">
            <a:xfrm>
              <a:off x="3230563" y="5835651"/>
              <a:ext cx="7938" cy="366713"/>
            </a:xfrm>
            <a:prstGeom prst="rect">
              <a:avLst/>
            </a:prstGeom>
            <a:solidFill>
              <a:srgbClr val="F6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5" name="Rectangle 220"/>
            <p:cNvSpPr>
              <a:spLocks noChangeArrowheads="1"/>
            </p:cNvSpPr>
            <p:nvPr/>
          </p:nvSpPr>
          <p:spPr bwMode="auto">
            <a:xfrm>
              <a:off x="3238500" y="5835651"/>
              <a:ext cx="7938" cy="366713"/>
            </a:xfrm>
            <a:prstGeom prst="rect">
              <a:avLst/>
            </a:prstGeom>
            <a:solidFill>
              <a:srgbClr val="F5E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6" name="Rectangle 221"/>
            <p:cNvSpPr>
              <a:spLocks noChangeArrowheads="1"/>
            </p:cNvSpPr>
            <p:nvPr/>
          </p:nvSpPr>
          <p:spPr bwMode="auto">
            <a:xfrm>
              <a:off x="3246438" y="5835651"/>
              <a:ext cx="7938" cy="36671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7" name="Rectangle 222"/>
            <p:cNvSpPr>
              <a:spLocks noChangeArrowheads="1"/>
            </p:cNvSpPr>
            <p:nvPr/>
          </p:nvSpPr>
          <p:spPr bwMode="auto">
            <a:xfrm>
              <a:off x="3254375" y="5835651"/>
              <a:ext cx="14288" cy="366713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8" name="Rectangle 223"/>
            <p:cNvSpPr>
              <a:spLocks noChangeArrowheads="1"/>
            </p:cNvSpPr>
            <p:nvPr/>
          </p:nvSpPr>
          <p:spPr bwMode="auto">
            <a:xfrm>
              <a:off x="3268663" y="5835651"/>
              <a:ext cx="7938" cy="366713"/>
            </a:xfrm>
            <a:prstGeom prst="rect">
              <a:avLst/>
            </a:prstGeom>
            <a:solidFill>
              <a:srgbClr val="F3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9" name="Rectangle 224"/>
            <p:cNvSpPr>
              <a:spLocks noChangeArrowheads="1"/>
            </p:cNvSpPr>
            <p:nvPr/>
          </p:nvSpPr>
          <p:spPr bwMode="auto">
            <a:xfrm>
              <a:off x="3276600" y="5835651"/>
              <a:ext cx="7938" cy="366713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0" name="Rectangle 225"/>
            <p:cNvSpPr>
              <a:spLocks noChangeArrowheads="1"/>
            </p:cNvSpPr>
            <p:nvPr/>
          </p:nvSpPr>
          <p:spPr bwMode="auto">
            <a:xfrm>
              <a:off x="3284538" y="5835651"/>
              <a:ext cx="7938" cy="366713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1" name="Rectangle 226"/>
            <p:cNvSpPr>
              <a:spLocks noChangeArrowheads="1"/>
            </p:cNvSpPr>
            <p:nvPr/>
          </p:nvSpPr>
          <p:spPr bwMode="auto">
            <a:xfrm>
              <a:off x="3292475" y="5835651"/>
              <a:ext cx="6350" cy="366713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2" name="Rectangle 227"/>
            <p:cNvSpPr>
              <a:spLocks noChangeArrowheads="1"/>
            </p:cNvSpPr>
            <p:nvPr/>
          </p:nvSpPr>
          <p:spPr bwMode="auto">
            <a:xfrm>
              <a:off x="3298825" y="5835651"/>
              <a:ext cx="7938" cy="366713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3" name="Rectangle 228"/>
            <p:cNvSpPr>
              <a:spLocks noChangeArrowheads="1"/>
            </p:cNvSpPr>
            <p:nvPr/>
          </p:nvSpPr>
          <p:spPr bwMode="auto">
            <a:xfrm>
              <a:off x="3306763" y="5835651"/>
              <a:ext cx="7938" cy="366713"/>
            </a:xfrm>
            <a:prstGeom prst="rect">
              <a:avLst/>
            </a:prstGeom>
            <a:solidFill>
              <a:srgbClr val="F1E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4" name="Rectangle 229"/>
            <p:cNvSpPr>
              <a:spLocks noChangeArrowheads="1"/>
            </p:cNvSpPr>
            <p:nvPr/>
          </p:nvSpPr>
          <p:spPr bwMode="auto">
            <a:xfrm>
              <a:off x="3314700" y="5835651"/>
              <a:ext cx="7938" cy="366713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5" name="Rectangle 230"/>
            <p:cNvSpPr>
              <a:spLocks noChangeArrowheads="1"/>
            </p:cNvSpPr>
            <p:nvPr/>
          </p:nvSpPr>
          <p:spPr bwMode="auto">
            <a:xfrm>
              <a:off x="3322638" y="5835651"/>
              <a:ext cx="7938" cy="366713"/>
            </a:xfrm>
            <a:prstGeom prst="rect">
              <a:avLst/>
            </a:prstGeom>
            <a:solidFill>
              <a:srgbClr val="F1E2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6" name="Rectangle 231"/>
            <p:cNvSpPr>
              <a:spLocks noChangeArrowheads="1"/>
            </p:cNvSpPr>
            <p:nvPr/>
          </p:nvSpPr>
          <p:spPr bwMode="auto">
            <a:xfrm>
              <a:off x="3330575" y="5835651"/>
              <a:ext cx="6350" cy="366713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7" name="Rectangle 232"/>
            <p:cNvSpPr>
              <a:spLocks noChangeArrowheads="1"/>
            </p:cNvSpPr>
            <p:nvPr/>
          </p:nvSpPr>
          <p:spPr bwMode="auto">
            <a:xfrm>
              <a:off x="3336925" y="5835651"/>
              <a:ext cx="7938" cy="366713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8" name="Rectangle 233"/>
            <p:cNvSpPr>
              <a:spLocks noChangeArrowheads="1"/>
            </p:cNvSpPr>
            <p:nvPr/>
          </p:nvSpPr>
          <p:spPr bwMode="auto">
            <a:xfrm>
              <a:off x="3344863" y="5835651"/>
              <a:ext cx="7938" cy="366713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9" name="Rectangle 234"/>
            <p:cNvSpPr>
              <a:spLocks noChangeArrowheads="1"/>
            </p:cNvSpPr>
            <p:nvPr/>
          </p:nvSpPr>
          <p:spPr bwMode="auto">
            <a:xfrm>
              <a:off x="3352800" y="5835651"/>
              <a:ext cx="7938" cy="366713"/>
            </a:xfrm>
            <a:prstGeom prst="rect">
              <a:avLst/>
            </a:prstGeom>
            <a:solidFill>
              <a:srgbClr val="EFE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0" name="Rectangle 235"/>
            <p:cNvSpPr>
              <a:spLocks noChangeArrowheads="1"/>
            </p:cNvSpPr>
            <p:nvPr/>
          </p:nvSpPr>
          <p:spPr bwMode="auto">
            <a:xfrm>
              <a:off x="3360738" y="5835651"/>
              <a:ext cx="7938" cy="366713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1" name="Rectangle 236"/>
            <p:cNvSpPr>
              <a:spLocks noChangeArrowheads="1"/>
            </p:cNvSpPr>
            <p:nvPr/>
          </p:nvSpPr>
          <p:spPr bwMode="auto">
            <a:xfrm>
              <a:off x="3368675" y="5835651"/>
              <a:ext cx="6350" cy="36671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2" name="Rectangle 237"/>
            <p:cNvSpPr>
              <a:spLocks noChangeArrowheads="1"/>
            </p:cNvSpPr>
            <p:nvPr/>
          </p:nvSpPr>
          <p:spPr bwMode="auto">
            <a:xfrm>
              <a:off x="3375025" y="5835651"/>
              <a:ext cx="7938" cy="366713"/>
            </a:xfrm>
            <a:prstGeom prst="rect">
              <a:avLst/>
            </a:prstGeom>
            <a:solidFill>
              <a:srgbClr val="EED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3" name="Rectangle 238"/>
            <p:cNvSpPr>
              <a:spLocks noChangeArrowheads="1"/>
            </p:cNvSpPr>
            <p:nvPr/>
          </p:nvSpPr>
          <p:spPr bwMode="auto">
            <a:xfrm>
              <a:off x="3382963" y="5835651"/>
              <a:ext cx="15875" cy="36671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4" name="Rectangle 239"/>
            <p:cNvSpPr>
              <a:spLocks noChangeArrowheads="1"/>
            </p:cNvSpPr>
            <p:nvPr/>
          </p:nvSpPr>
          <p:spPr bwMode="auto">
            <a:xfrm>
              <a:off x="3398838" y="5835651"/>
              <a:ext cx="7938" cy="366713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5" name="Rectangle 240"/>
            <p:cNvSpPr>
              <a:spLocks noChangeArrowheads="1"/>
            </p:cNvSpPr>
            <p:nvPr/>
          </p:nvSpPr>
          <p:spPr bwMode="auto">
            <a:xfrm>
              <a:off x="3406775" y="5835651"/>
              <a:ext cx="14288" cy="36671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6" name="Rectangle 241"/>
            <p:cNvSpPr>
              <a:spLocks noChangeArrowheads="1"/>
            </p:cNvSpPr>
            <p:nvPr/>
          </p:nvSpPr>
          <p:spPr bwMode="auto">
            <a:xfrm>
              <a:off x="3421063" y="5835651"/>
              <a:ext cx="7938" cy="366713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7" name="Rectangle 242"/>
            <p:cNvSpPr>
              <a:spLocks noChangeArrowheads="1"/>
            </p:cNvSpPr>
            <p:nvPr/>
          </p:nvSpPr>
          <p:spPr bwMode="auto">
            <a:xfrm>
              <a:off x="3429000" y="5835651"/>
              <a:ext cx="15875" cy="36671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8" name="Rectangle 243"/>
            <p:cNvSpPr>
              <a:spLocks noChangeArrowheads="1"/>
            </p:cNvSpPr>
            <p:nvPr/>
          </p:nvSpPr>
          <p:spPr bwMode="auto">
            <a:xfrm>
              <a:off x="3444875" y="5835651"/>
              <a:ext cx="6350" cy="366713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9" name="Rectangle 244"/>
            <p:cNvSpPr>
              <a:spLocks noChangeArrowheads="1"/>
            </p:cNvSpPr>
            <p:nvPr/>
          </p:nvSpPr>
          <p:spPr bwMode="auto">
            <a:xfrm>
              <a:off x="3451225" y="5835651"/>
              <a:ext cx="7938" cy="36671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70" name="Rectangle 245"/>
            <p:cNvSpPr>
              <a:spLocks noChangeArrowheads="1"/>
            </p:cNvSpPr>
            <p:nvPr/>
          </p:nvSpPr>
          <p:spPr bwMode="auto">
            <a:xfrm>
              <a:off x="3459163" y="5835651"/>
              <a:ext cx="15875" cy="366713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71" name="Rectangle 246"/>
            <p:cNvSpPr>
              <a:spLocks noChangeArrowheads="1"/>
            </p:cNvSpPr>
            <p:nvPr/>
          </p:nvSpPr>
          <p:spPr bwMode="auto">
            <a:xfrm>
              <a:off x="3475038" y="5835651"/>
              <a:ext cx="7938" cy="366713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72" name="Rectangle 247"/>
            <p:cNvSpPr>
              <a:spLocks noChangeArrowheads="1"/>
            </p:cNvSpPr>
            <p:nvPr/>
          </p:nvSpPr>
          <p:spPr bwMode="auto">
            <a:xfrm>
              <a:off x="2720975" y="5835651"/>
              <a:ext cx="762000" cy="36671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73" name="Rectangle 248"/>
            <p:cNvSpPr>
              <a:spLocks noChangeArrowheads="1"/>
            </p:cNvSpPr>
            <p:nvPr/>
          </p:nvSpPr>
          <p:spPr bwMode="auto">
            <a:xfrm>
              <a:off x="2933700" y="5903913"/>
              <a:ext cx="37939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Facility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74" name="Line 249"/>
            <p:cNvSpPr>
              <a:spLocks noChangeShapeType="1"/>
            </p:cNvSpPr>
            <p:nvPr/>
          </p:nvSpPr>
          <p:spPr bwMode="auto">
            <a:xfrm>
              <a:off x="2720975" y="6064251"/>
              <a:ext cx="762000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2" name="Rectangle 297"/>
            <p:cNvSpPr>
              <a:spLocks noChangeArrowheads="1"/>
            </p:cNvSpPr>
            <p:nvPr/>
          </p:nvSpPr>
          <p:spPr bwMode="auto">
            <a:xfrm>
              <a:off x="3665538" y="3429001"/>
              <a:ext cx="677863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3" name="Rectangle 298"/>
            <p:cNvSpPr>
              <a:spLocks noChangeArrowheads="1"/>
            </p:cNvSpPr>
            <p:nvPr/>
          </p:nvSpPr>
          <p:spPr bwMode="auto">
            <a:xfrm>
              <a:off x="3665538" y="3429001"/>
              <a:ext cx="677863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4" name="Rectangle 299"/>
            <p:cNvSpPr>
              <a:spLocks noChangeArrowheads="1"/>
            </p:cNvSpPr>
            <p:nvPr/>
          </p:nvSpPr>
          <p:spPr bwMode="auto">
            <a:xfrm>
              <a:off x="3641725" y="3405188"/>
              <a:ext cx="350838" cy="36671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5" name="Rectangle 300"/>
            <p:cNvSpPr>
              <a:spLocks noChangeArrowheads="1"/>
            </p:cNvSpPr>
            <p:nvPr/>
          </p:nvSpPr>
          <p:spPr bwMode="auto">
            <a:xfrm>
              <a:off x="3992563" y="3405188"/>
              <a:ext cx="7938" cy="366713"/>
            </a:xfrm>
            <a:prstGeom prst="rect">
              <a:avLst/>
            </a:prstGeom>
            <a:solidFill>
              <a:srgbClr val="FBF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6" name="Rectangle 301"/>
            <p:cNvSpPr>
              <a:spLocks noChangeArrowheads="1"/>
            </p:cNvSpPr>
            <p:nvPr/>
          </p:nvSpPr>
          <p:spPr bwMode="auto">
            <a:xfrm>
              <a:off x="4000500" y="3405188"/>
              <a:ext cx="7938" cy="36671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7" name="Rectangle 302"/>
            <p:cNvSpPr>
              <a:spLocks noChangeArrowheads="1"/>
            </p:cNvSpPr>
            <p:nvPr/>
          </p:nvSpPr>
          <p:spPr bwMode="auto">
            <a:xfrm>
              <a:off x="4008438" y="3405188"/>
              <a:ext cx="7938" cy="366713"/>
            </a:xfrm>
            <a:prstGeom prst="rect">
              <a:avLst/>
            </a:prstGeom>
            <a:solidFill>
              <a:srgbClr val="FBF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8" name="Rectangle 303"/>
            <p:cNvSpPr>
              <a:spLocks noChangeArrowheads="1"/>
            </p:cNvSpPr>
            <p:nvPr/>
          </p:nvSpPr>
          <p:spPr bwMode="auto">
            <a:xfrm>
              <a:off x="4016375" y="3405188"/>
              <a:ext cx="6350" cy="366713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9" name="Rectangle 304"/>
            <p:cNvSpPr>
              <a:spLocks noChangeArrowheads="1"/>
            </p:cNvSpPr>
            <p:nvPr/>
          </p:nvSpPr>
          <p:spPr bwMode="auto">
            <a:xfrm>
              <a:off x="4022725" y="3405188"/>
              <a:ext cx="7938" cy="366713"/>
            </a:xfrm>
            <a:prstGeom prst="rect">
              <a:avLst/>
            </a:prstGeom>
            <a:solidFill>
              <a:srgbClr val="FA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0" name="Rectangle 305"/>
            <p:cNvSpPr>
              <a:spLocks noChangeArrowheads="1"/>
            </p:cNvSpPr>
            <p:nvPr/>
          </p:nvSpPr>
          <p:spPr bwMode="auto">
            <a:xfrm>
              <a:off x="4030663" y="3405188"/>
              <a:ext cx="15875" cy="36671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1" name="Rectangle 306"/>
            <p:cNvSpPr>
              <a:spLocks noChangeArrowheads="1"/>
            </p:cNvSpPr>
            <p:nvPr/>
          </p:nvSpPr>
          <p:spPr bwMode="auto">
            <a:xfrm>
              <a:off x="4046538" y="3405188"/>
              <a:ext cx="7938" cy="366713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2" name="Rectangle 307"/>
            <p:cNvSpPr>
              <a:spLocks noChangeArrowheads="1"/>
            </p:cNvSpPr>
            <p:nvPr/>
          </p:nvSpPr>
          <p:spPr bwMode="auto">
            <a:xfrm>
              <a:off x="4054475" y="3405188"/>
              <a:ext cx="6350" cy="36671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3" name="Rectangle 308"/>
            <p:cNvSpPr>
              <a:spLocks noChangeArrowheads="1"/>
            </p:cNvSpPr>
            <p:nvPr/>
          </p:nvSpPr>
          <p:spPr bwMode="auto">
            <a:xfrm>
              <a:off x="4060825" y="3405188"/>
              <a:ext cx="15875" cy="366713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4" name="Rectangle 309"/>
            <p:cNvSpPr>
              <a:spLocks noChangeArrowheads="1"/>
            </p:cNvSpPr>
            <p:nvPr/>
          </p:nvSpPr>
          <p:spPr bwMode="auto">
            <a:xfrm>
              <a:off x="4076700" y="3405188"/>
              <a:ext cx="7938" cy="366713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5" name="Rectangle 310"/>
            <p:cNvSpPr>
              <a:spLocks noChangeArrowheads="1"/>
            </p:cNvSpPr>
            <p:nvPr/>
          </p:nvSpPr>
          <p:spPr bwMode="auto">
            <a:xfrm>
              <a:off x="4084638" y="3405188"/>
              <a:ext cx="7938" cy="366713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6" name="Rectangle 311"/>
            <p:cNvSpPr>
              <a:spLocks noChangeArrowheads="1"/>
            </p:cNvSpPr>
            <p:nvPr/>
          </p:nvSpPr>
          <p:spPr bwMode="auto">
            <a:xfrm>
              <a:off x="4092575" y="3405188"/>
              <a:ext cx="6350" cy="36671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7" name="Rectangle 312"/>
            <p:cNvSpPr>
              <a:spLocks noChangeArrowheads="1"/>
            </p:cNvSpPr>
            <p:nvPr/>
          </p:nvSpPr>
          <p:spPr bwMode="auto">
            <a:xfrm>
              <a:off x="4098925" y="3405188"/>
              <a:ext cx="7938" cy="366713"/>
            </a:xfrm>
            <a:prstGeom prst="rect">
              <a:avLst/>
            </a:prstGeom>
            <a:solidFill>
              <a:srgbClr val="F5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8" name="Rectangle 313"/>
            <p:cNvSpPr>
              <a:spLocks noChangeArrowheads="1"/>
            </p:cNvSpPr>
            <p:nvPr/>
          </p:nvSpPr>
          <p:spPr bwMode="auto">
            <a:xfrm>
              <a:off x="4106863" y="3405188"/>
              <a:ext cx="7938" cy="36671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9" name="Rectangle 314"/>
            <p:cNvSpPr>
              <a:spLocks noChangeArrowheads="1"/>
            </p:cNvSpPr>
            <p:nvPr/>
          </p:nvSpPr>
          <p:spPr bwMode="auto">
            <a:xfrm>
              <a:off x="4114800" y="3405188"/>
              <a:ext cx="7938" cy="366713"/>
            </a:xfrm>
            <a:prstGeom prst="rect">
              <a:avLst/>
            </a:prstGeom>
            <a:solidFill>
              <a:srgbClr val="F5E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0" name="Rectangle 315"/>
            <p:cNvSpPr>
              <a:spLocks noChangeArrowheads="1"/>
            </p:cNvSpPr>
            <p:nvPr/>
          </p:nvSpPr>
          <p:spPr bwMode="auto">
            <a:xfrm>
              <a:off x="4122738" y="3405188"/>
              <a:ext cx="7938" cy="366713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1" name="Rectangle 316"/>
            <p:cNvSpPr>
              <a:spLocks noChangeArrowheads="1"/>
            </p:cNvSpPr>
            <p:nvPr/>
          </p:nvSpPr>
          <p:spPr bwMode="auto">
            <a:xfrm>
              <a:off x="4130675" y="3405188"/>
              <a:ext cx="6350" cy="366713"/>
            </a:xfrm>
            <a:prstGeom prst="rect">
              <a:avLst/>
            </a:prstGeom>
            <a:solidFill>
              <a:srgbClr val="F3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2" name="Rectangle 317"/>
            <p:cNvSpPr>
              <a:spLocks noChangeArrowheads="1"/>
            </p:cNvSpPr>
            <p:nvPr/>
          </p:nvSpPr>
          <p:spPr bwMode="auto">
            <a:xfrm>
              <a:off x="4137025" y="3405188"/>
              <a:ext cx="7938" cy="366713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3" name="Rectangle 318"/>
            <p:cNvSpPr>
              <a:spLocks noChangeArrowheads="1"/>
            </p:cNvSpPr>
            <p:nvPr/>
          </p:nvSpPr>
          <p:spPr bwMode="auto">
            <a:xfrm>
              <a:off x="4144963" y="3405188"/>
              <a:ext cx="7938" cy="366713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4" name="Rectangle 319"/>
            <p:cNvSpPr>
              <a:spLocks noChangeArrowheads="1"/>
            </p:cNvSpPr>
            <p:nvPr/>
          </p:nvSpPr>
          <p:spPr bwMode="auto">
            <a:xfrm>
              <a:off x="4152900" y="3405188"/>
              <a:ext cx="7938" cy="366713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5" name="Rectangle 320"/>
            <p:cNvSpPr>
              <a:spLocks noChangeArrowheads="1"/>
            </p:cNvSpPr>
            <p:nvPr/>
          </p:nvSpPr>
          <p:spPr bwMode="auto">
            <a:xfrm>
              <a:off x="4160838" y="3405188"/>
              <a:ext cx="7938" cy="366713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6" name="Rectangle 321"/>
            <p:cNvSpPr>
              <a:spLocks noChangeArrowheads="1"/>
            </p:cNvSpPr>
            <p:nvPr/>
          </p:nvSpPr>
          <p:spPr bwMode="auto">
            <a:xfrm>
              <a:off x="4168775" y="3405188"/>
              <a:ext cx="6350" cy="366713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7" name="Rectangle 322"/>
            <p:cNvSpPr>
              <a:spLocks noChangeArrowheads="1"/>
            </p:cNvSpPr>
            <p:nvPr/>
          </p:nvSpPr>
          <p:spPr bwMode="auto">
            <a:xfrm>
              <a:off x="4175125" y="3405188"/>
              <a:ext cx="7938" cy="366713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8" name="Rectangle 323"/>
            <p:cNvSpPr>
              <a:spLocks noChangeArrowheads="1"/>
            </p:cNvSpPr>
            <p:nvPr/>
          </p:nvSpPr>
          <p:spPr bwMode="auto">
            <a:xfrm>
              <a:off x="4183063" y="3405188"/>
              <a:ext cx="7938" cy="366713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9" name="Rectangle 324"/>
            <p:cNvSpPr>
              <a:spLocks noChangeArrowheads="1"/>
            </p:cNvSpPr>
            <p:nvPr/>
          </p:nvSpPr>
          <p:spPr bwMode="auto">
            <a:xfrm>
              <a:off x="4191000" y="3405188"/>
              <a:ext cx="7938" cy="366713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0" name="Rectangle 325"/>
            <p:cNvSpPr>
              <a:spLocks noChangeArrowheads="1"/>
            </p:cNvSpPr>
            <p:nvPr/>
          </p:nvSpPr>
          <p:spPr bwMode="auto">
            <a:xfrm>
              <a:off x="4198938" y="3405188"/>
              <a:ext cx="7938" cy="366713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1" name="Rectangle 326"/>
            <p:cNvSpPr>
              <a:spLocks noChangeArrowheads="1"/>
            </p:cNvSpPr>
            <p:nvPr/>
          </p:nvSpPr>
          <p:spPr bwMode="auto">
            <a:xfrm>
              <a:off x="4206875" y="3405188"/>
              <a:ext cx="14288" cy="366713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2" name="Rectangle 327"/>
            <p:cNvSpPr>
              <a:spLocks noChangeArrowheads="1"/>
            </p:cNvSpPr>
            <p:nvPr/>
          </p:nvSpPr>
          <p:spPr bwMode="auto">
            <a:xfrm>
              <a:off x="4221163" y="3405188"/>
              <a:ext cx="7938" cy="36671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3" name="Rectangle 328"/>
            <p:cNvSpPr>
              <a:spLocks noChangeArrowheads="1"/>
            </p:cNvSpPr>
            <p:nvPr/>
          </p:nvSpPr>
          <p:spPr bwMode="auto">
            <a:xfrm>
              <a:off x="4229100" y="3405188"/>
              <a:ext cx="7938" cy="366713"/>
            </a:xfrm>
            <a:prstGeom prst="rect">
              <a:avLst/>
            </a:prstGeom>
            <a:solidFill>
              <a:srgbClr val="EDDE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4" name="Rectangle 329"/>
            <p:cNvSpPr>
              <a:spLocks noChangeArrowheads="1"/>
            </p:cNvSpPr>
            <p:nvPr/>
          </p:nvSpPr>
          <p:spPr bwMode="auto">
            <a:xfrm>
              <a:off x="4237038" y="3405188"/>
              <a:ext cx="7938" cy="36671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5" name="Rectangle 330"/>
            <p:cNvSpPr>
              <a:spLocks noChangeArrowheads="1"/>
            </p:cNvSpPr>
            <p:nvPr/>
          </p:nvSpPr>
          <p:spPr bwMode="auto">
            <a:xfrm>
              <a:off x="4244975" y="3405188"/>
              <a:ext cx="6350" cy="366713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6" name="Rectangle 331"/>
            <p:cNvSpPr>
              <a:spLocks noChangeArrowheads="1"/>
            </p:cNvSpPr>
            <p:nvPr/>
          </p:nvSpPr>
          <p:spPr bwMode="auto">
            <a:xfrm>
              <a:off x="4251325" y="3405188"/>
              <a:ext cx="15875" cy="36671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7" name="Rectangle 332"/>
            <p:cNvSpPr>
              <a:spLocks noChangeArrowheads="1"/>
            </p:cNvSpPr>
            <p:nvPr/>
          </p:nvSpPr>
          <p:spPr bwMode="auto">
            <a:xfrm>
              <a:off x="4267200" y="3405188"/>
              <a:ext cx="7938" cy="366713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8" name="Rectangle 333"/>
            <p:cNvSpPr>
              <a:spLocks noChangeArrowheads="1"/>
            </p:cNvSpPr>
            <p:nvPr/>
          </p:nvSpPr>
          <p:spPr bwMode="auto">
            <a:xfrm>
              <a:off x="4275138" y="3405188"/>
              <a:ext cx="14288" cy="36671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9" name="Rectangle 334"/>
            <p:cNvSpPr>
              <a:spLocks noChangeArrowheads="1"/>
            </p:cNvSpPr>
            <p:nvPr/>
          </p:nvSpPr>
          <p:spPr bwMode="auto">
            <a:xfrm>
              <a:off x="4289425" y="3405188"/>
              <a:ext cx="7938" cy="366713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0" name="Rectangle 335"/>
            <p:cNvSpPr>
              <a:spLocks noChangeArrowheads="1"/>
            </p:cNvSpPr>
            <p:nvPr/>
          </p:nvSpPr>
          <p:spPr bwMode="auto">
            <a:xfrm>
              <a:off x="4297363" y="3405188"/>
              <a:ext cx="7938" cy="36671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1" name="Rectangle 336"/>
            <p:cNvSpPr>
              <a:spLocks noChangeArrowheads="1"/>
            </p:cNvSpPr>
            <p:nvPr/>
          </p:nvSpPr>
          <p:spPr bwMode="auto">
            <a:xfrm>
              <a:off x="4305300" y="3405188"/>
              <a:ext cx="7938" cy="366713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2" name="Rectangle 337"/>
            <p:cNvSpPr>
              <a:spLocks noChangeArrowheads="1"/>
            </p:cNvSpPr>
            <p:nvPr/>
          </p:nvSpPr>
          <p:spPr bwMode="auto">
            <a:xfrm>
              <a:off x="4313238" y="3405188"/>
              <a:ext cx="7938" cy="366713"/>
            </a:xfrm>
            <a:prstGeom prst="rect">
              <a:avLst/>
            </a:prstGeom>
            <a:solidFill>
              <a:srgbClr val="E9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3" name="Rectangle 338"/>
            <p:cNvSpPr>
              <a:spLocks noChangeArrowheads="1"/>
            </p:cNvSpPr>
            <p:nvPr/>
          </p:nvSpPr>
          <p:spPr bwMode="auto">
            <a:xfrm>
              <a:off x="3641725" y="3405188"/>
              <a:ext cx="679450" cy="36671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4" name="Rectangle 339"/>
            <p:cNvSpPr>
              <a:spLocks noChangeArrowheads="1"/>
            </p:cNvSpPr>
            <p:nvPr/>
          </p:nvSpPr>
          <p:spPr bwMode="auto">
            <a:xfrm>
              <a:off x="3802063" y="3473451"/>
              <a:ext cx="39949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Dataset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65" name="Line 340"/>
            <p:cNvSpPr>
              <a:spLocks noChangeShapeType="1"/>
            </p:cNvSpPr>
            <p:nvPr/>
          </p:nvSpPr>
          <p:spPr bwMode="auto">
            <a:xfrm>
              <a:off x="3641725" y="3633788"/>
              <a:ext cx="679450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6" name="Rectangle 341"/>
            <p:cNvSpPr>
              <a:spLocks noChangeArrowheads="1"/>
            </p:cNvSpPr>
            <p:nvPr/>
          </p:nvSpPr>
          <p:spPr bwMode="auto">
            <a:xfrm>
              <a:off x="3260725" y="2147888"/>
              <a:ext cx="1646238" cy="525463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7" name="Rectangle 342"/>
            <p:cNvSpPr>
              <a:spLocks noChangeArrowheads="1"/>
            </p:cNvSpPr>
            <p:nvPr/>
          </p:nvSpPr>
          <p:spPr bwMode="auto">
            <a:xfrm>
              <a:off x="3260725" y="2147888"/>
              <a:ext cx="1646238" cy="525463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8" name="Rectangle 343"/>
            <p:cNvSpPr>
              <a:spLocks noChangeArrowheads="1"/>
            </p:cNvSpPr>
            <p:nvPr/>
          </p:nvSpPr>
          <p:spPr bwMode="auto">
            <a:xfrm>
              <a:off x="3238500" y="2125663"/>
              <a:ext cx="860425" cy="52546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9" name="Rectangle 344"/>
            <p:cNvSpPr>
              <a:spLocks noChangeArrowheads="1"/>
            </p:cNvSpPr>
            <p:nvPr/>
          </p:nvSpPr>
          <p:spPr bwMode="auto">
            <a:xfrm>
              <a:off x="4098925" y="2125663"/>
              <a:ext cx="38100" cy="52546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0" name="Rectangle 345"/>
            <p:cNvSpPr>
              <a:spLocks noChangeArrowheads="1"/>
            </p:cNvSpPr>
            <p:nvPr/>
          </p:nvSpPr>
          <p:spPr bwMode="auto">
            <a:xfrm>
              <a:off x="4137025" y="2125663"/>
              <a:ext cx="46038" cy="525463"/>
            </a:xfrm>
            <a:prstGeom prst="rect">
              <a:avLst/>
            </a:prstGeom>
            <a:solidFill>
              <a:srgbClr val="FB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1" name="Rectangle 346"/>
            <p:cNvSpPr>
              <a:spLocks noChangeArrowheads="1"/>
            </p:cNvSpPr>
            <p:nvPr/>
          </p:nvSpPr>
          <p:spPr bwMode="auto">
            <a:xfrm>
              <a:off x="4183063" y="2125663"/>
              <a:ext cx="46038" cy="52546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2" name="Rectangle 347"/>
            <p:cNvSpPr>
              <a:spLocks noChangeArrowheads="1"/>
            </p:cNvSpPr>
            <p:nvPr/>
          </p:nvSpPr>
          <p:spPr bwMode="auto">
            <a:xfrm>
              <a:off x="4229100" y="2125663"/>
              <a:ext cx="53975" cy="52546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3" name="Rectangle 348"/>
            <p:cNvSpPr>
              <a:spLocks noChangeArrowheads="1"/>
            </p:cNvSpPr>
            <p:nvPr/>
          </p:nvSpPr>
          <p:spPr bwMode="auto">
            <a:xfrm>
              <a:off x="4283075" y="2125663"/>
              <a:ext cx="38100" cy="525463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4" name="Rectangle 349"/>
            <p:cNvSpPr>
              <a:spLocks noChangeArrowheads="1"/>
            </p:cNvSpPr>
            <p:nvPr/>
          </p:nvSpPr>
          <p:spPr bwMode="auto">
            <a:xfrm>
              <a:off x="4321175" y="2125663"/>
              <a:ext cx="44450" cy="52546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5" name="Rectangle 350"/>
            <p:cNvSpPr>
              <a:spLocks noChangeArrowheads="1"/>
            </p:cNvSpPr>
            <p:nvPr/>
          </p:nvSpPr>
          <p:spPr bwMode="auto">
            <a:xfrm>
              <a:off x="4365625" y="2125663"/>
              <a:ext cx="46038" cy="52546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6" name="Rectangle 351"/>
            <p:cNvSpPr>
              <a:spLocks noChangeArrowheads="1"/>
            </p:cNvSpPr>
            <p:nvPr/>
          </p:nvSpPr>
          <p:spPr bwMode="auto">
            <a:xfrm>
              <a:off x="4411663" y="2125663"/>
              <a:ext cx="46038" cy="525463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7" name="Rectangle 352"/>
            <p:cNvSpPr>
              <a:spLocks noChangeArrowheads="1"/>
            </p:cNvSpPr>
            <p:nvPr/>
          </p:nvSpPr>
          <p:spPr bwMode="auto">
            <a:xfrm>
              <a:off x="4457700" y="2125663"/>
              <a:ext cx="30163" cy="525463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8" name="Rectangle 353"/>
            <p:cNvSpPr>
              <a:spLocks noChangeArrowheads="1"/>
            </p:cNvSpPr>
            <p:nvPr/>
          </p:nvSpPr>
          <p:spPr bwMode="auto">
            <a:xfrm>
              <a:off x="4487863" y="2125663"/>
              <a:ext cx="38100" cy="525463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9" name="Rectangle 354"/>
            <p:cNvSpPr>
              <a:spLocks noChangeArrowheads="1"/>
            </p:cNvSpPr>
            <p:nvPr/>
          </p:nvSpPr>
          <p:spPr bwMode="auto">
            <a:xfrm>
              <a:off x="4525963" y="2125663"/>
              <a:ext cx="38100" cy="525463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0" name="Rectangle 355"/>
            <p:cNvSpPr>
              <a:spLocks noChangeArrowheads="1"/>
            </p:cNvSpPr>
            <p:nvPr/>
          </p:nvSpPr>
          <p:spPr bwMode="auto">
            <a:xfrm>
              <a:off x="4564063" y="2125663"/>
              <a:ext cx="23813" cy="525463"/>
            </a:xfrm>
            <a:prstGeom prst="rect">
              <a:avLst/>
            </a:prstGeom>
            <a:solidFill>
              <a:srgbClr val="F0E1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1" name="Rectangle 356"/>
            <p:cNvSpPr>
              <a:spLocks noChangeArrowheads="1"/>
            </p:cNvSpPr>
            <p:nvPr/>
          </p:nvSpPr>
          <p:spPr bwMode="auto">
            <a:xfrm>
              <a:off x="4587875" y="2125663"/>
              <a:ext cx="44450" cy="525463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2" name="Rectangle 357"/>
            <p:cNvSpPr>
              <a:spLocks noChangeArrowheads="1"/>
            </p:cNvSpPr>
            <p:nvPr/>
          </p:nvSpPr>
          <p:spPr bwMode="auto">
            <a:xfrm>
              <a:off x="4632325" y="2125663"/>
              <a:ext cx="38100" cy="52546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3" name="Rectangle 358"/>
            <p:cNvSpPr>
              <a:spLocks noChangeArrowheads="1"/>
            </p:cNvSpPr>
            <p:nvPr/>
          </p:nvSpPr>
          <p:spPr bwMode="auto">
            <a:xfrm>
              <a:off x="4670425" y="2125663"/>
              <a:ext cx="53975" cy="52546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4" name="Rectangle 359"/>
            <p:cNvSpPr>
              <a:spLocks noChangeArrowheads="1"/>
            </p:cNvSpPr>
            <p:nvPr/>
          </p:nvSpPr>
          <p:spPr bwMode="auto">
            <a:xfrm>
              <a:off x="4724400" y="2125663"/>
              <a:ext cx="46038" cy="52546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5" name="Rectangle 360"/>
            <p:cNvSpPr>
              <a:spLocks noChangeArrowheads="1"/>
            </p:cNvSpPr>
            <p:nvPr/>
          </p:nvSpPr>
          <p:spPr bwMode="auto">
            <a:xfrm>
              <a:off x="4770438" y="2125663"/>
              <a:ext cx="46038" cy="52546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6" name="Rectangle 361"/>
            <p:cNvSpPr>
              <a:spLocks noChangeArrowheads="1"/>
            </p:cNvSpPr>
            <p:nvPr/>
          </p:nvSpPr>
          <p:spPr bwMode="auto">
            <a:xfrm>
              <a:off x="4816475" y="2125663"/>
              <a:ext cx="38100" cy="52546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7" name="Rectangle 362"/>
            <p:cNvSpPr>
              <a:spLocks noChangeArrowheads="1"/>
            </p:cNvSpPr>
            <p:nvPr/>
          </p:nvSpPr>
          <p:spPr bwMode="auto">
            <a:xfrm>
              <a:off x="4854575" y="2125663"/>
              <a:ext cx="30163" cy="525463"/>
            </a:xfrm>
            <a:prstGeom prst="rect">
              <a:avLst/>
            </a:prstGeom>
            <a:solidFill>
              <a:srgbClr val="E8D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8" name="Rectangle 363"/>
            <p:cNvSpPr>
              <a:spLocks noChangeArrowheads="1"/>
            </p:cNvSpPr>
            <p:nvPr/>
          </p:nvSpPr>
          <p:spPr bwMode="auto">
            <a:xfrm>
              <a:off x="3238500" y="2125663"/>
              <a:ext cx="1646238" cy="52546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9" name="Rectangle 364"/>
            <p:cNvSpPr>
              <a:spLocks noChangeArrowheads="1"/>
            </p:cNvSpPr>
            <p:nvPr/>
          </p:nvSpPr>
          <p:spPr bwMode="auto">
            <a:xfrm>
              <a:off x="3559175" y="2193926"/>
              <a:ext cx="112687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NGDS_DataResource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0" name="Line 365"/>
            <p:cNvSpPr>
              <a:spLocks noChangeShapeType="1"/>
            </p:cNvSpPr>
            <p:nvPr/>
          </p:nvSpPr>
          <p:spPr bwMode="auto">
            <a:xfrm>
              <a:off x="3238500" y="2354263"/>
              <a:ext cx="1646238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91" name="Rectangle 366"/>
            <p:cNvSpPr>
              <a:spLocks noChangeArrowheads="1"/>
            </p:cNvSpPr>
            <p:nvPr/>
          </p:nvSpPr>
          <p:spPr bwMode="auto">
            <a:xfrm>
              <a:off x="3276600" y="2384426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2" name="Rectangle 367"/>
            <p:cNvSpPr>
              <a:spLocks noChangeArrowheads="1"/>
            </p:cNvSpPr>
            <p:nvPr/>
          </p:nvSpPr>
          <p:spPr bwMode="auto">
            <a:xfrm>
              <a:off x="3436938" y="2384426"/>
              <a:ext cx="771350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itemName  :text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3" name="Rectangle 368"/>
            <p:cNvSpPr>
              <a:spLocks noChangeArrowheads="1"/>
            </p:cNvSpPr>
            <p:nvPr/>
          </p:nvSpPr>
          <p:spPr bwMode="auto">
            <a:xfrm>
              <a:off x="3276600" y="2506663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4" name="Rectangle 369"/>
            <p:cNvSpPr>
              <a:spLocks noChangeArrowheads="1"/>
            </p:cNvSpPr>
            <p:nvPr/>
          </p:nvSpPr>
          <p:spPr bwMode="auto">
            <a:xfrm>
              <a:off x="3436938" y="2506663"/>
              <a:ext cx="1304008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itemDescription  :text [0..1]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5" name="Rectangle 370"/>
            <p:cNvSpPr>
              <a:spLocks noChangeArrowheads="1"/>
            </p:cNvSpPr>
            <p:nvPr/>
          </p:nvSpPr>
          <p:spPr bwMode="auto">
            <a:xfrm>
              <a:off x="4716463" y="3429001"/>
              <a:ext cx="1307631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96" name="Rectangle 371"/>
            <p:cNvSpPr>
              <a:spLocks noChangeArrowheads="1"/>
            </p:cNvSpPr>
            <p:nvPr/>
          </p:nvSpPr>
          <p:spPr bwMode="auto">
            <a:xfrm>
              <a:off x="4716462" y="3429001"/>
              <a:ext cx="1307630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97" name="Rectangle 372"/>
            <p:cNvSpPr>
              <a:spLocks noChangeArrowheads="1"/>
            </p:cNvSpPr>
            <p:nvPr/>
          </p:nvSpPr>
          <p:spPr bwMode="auto">
            <a:xfrm>
              <a:off x="4694238" y="3405188"/>
              <a:ext cx="579438" cy="36671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98" name="Rectangle 373"/>
            <p:cNvSpPr>
              <a:spLocks noChangeArrowheads="1"/>
            </p:cNvSpPr>
            <p:nvPr/>
          </p:nvSpPr>
          <p:spPr bwMode="auto">
            <a:xfrm>
              <a:off x="5273675" y="3405188"/>
              <a:ext cx="30163" cy="36671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99" name="Rectangle 374"/>
            <p:cNvSpPr>
              <a:spLocks noChangeArrowheads="1"/>
            </p:cNvSpPr>
            <p:nvPr/>
          </p:nvSpPr>
          <p:spPr bwMode="auto">
            <a:xfrm>
              <a:off x="5303838" y="3405188"/>
              <a:ext cx="30163" cy="366713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0" name="Rectangle 375"/>
            <p:cNvSpPr>
              <a:spLocks noChangeArrowheads="1"/>
            </p:cNvSpPr>
            <p:nvPr/>
          </p:nvSpPr>
          <p:spPr bwMode="auto">
            <a:xfrm>
              <a:off x="5334000" y="3405188"/>
              <a:ext cx="30163" cy="36671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1" name="Rectangle 376"/>
            <p:cNvSpPr>
              <a:spLocks noChangeArrowheads="1"/>
            </p:cNvSpPr>
            <p:nvPr/>
          </p:nvSpPr>
          <p:spPr bwMode="auto">
            <a:xfrm>
              <a:off x="5364163" y="3405188"/>
              <a:ext cx="38100" cy="36671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2" name="Rectangle 377"/>
            <p:cNvSpPr>
              <a:spLocks noChangeArrowheads="1"/>
            </p:cNvSpPr>
            <p:nvPr/>
          </p:nvSpPr>
          <p:spPr bwMode="auto">
            <a:xfrm>
              <a:off x="5402263" y="3405188"/>
              <a:ext cx="23813" cy="366713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3" name="Rectangle 378"/>
            <p:cNvSpPr>
              <a:spLocks noChangeArrowheads="1"/>
            </p:cNvSpPr>
            <p:nvPr/>
          </p:nvSpPr>
          <p:spPr bwMode="auto">
            <a:xfrm>
              <a:off x="5426075" y="3405188"/>
              <a:ext cx="30163" cy="36671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4" name="Rectangle 379"/>
            <p:cNvSpPr>
              <a:spLocks noChangeArrowheads="1"/>
            </p:cNvSpPr>
            <p:nvPr/>
          </p:nvSpPr>
          <p:spPr bwMode="auto">
            <a:xfrm>
              <a:off x="5456238" y="3405188"/>
              <a:ext cx="30163" cy="36671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5" name="Rectangle 380"/>
            <p:cNvSpPr>
              <a:spLocks noChangeArrowheads="1"/>
            </p:cNvSpPr>
            <p:nvPr/>
          </p:nvSpPr>
          <p:spPr bwMode="auto">
            <a:xfrm>
              <a:off x="5486400" y="3405188"/>
              <a:ext cx="38100" cy="366713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6" name="Rectangle 381"/>
            <p:cNvSpPr>
              <a:spLocks noChangeArrowheads="1"/>
            </p:cNvSpPr>
            <p:nvPr/>
          </p:nvSpPr>
          <p:spPr bwMode="auto">
            <a:xfrm>
              <a:off x="5524500" y="3405188"/>
              <a:ext cx="30163" cy="366713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7" name="Rectangle 382"/>
            <p:cNvSpPr>
              <a:spLocks noChangeArrowheads="1"/>
            </p:cNvSpPr>
            <p:nvPr/>
          </p:nvSpPr>
          <p:spPr bwMode="auto">
            <a:xfrm>
              <a:off x="5554663" y="3405188"/>
              <a:ext cx="23813" cy="366713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8" name="Rectangle 383"/>
            <p:cNvSpPr>
              <a:spLocks noChangeArrowheads="1"/>
            </p:cNvSpPr>
            <p:nvPr/>
          </p:nvSpPr>
          <p:spPr bwMode="auto">
            <a:xfrm>
              <a:off x="5578475" y="3405188"/>
              <a:ext cx="30163" cy="366713"/>
            </a:xfrm>
            <a:prstGeom prst="rect">
              <a:avLst/>
            </a:prstGeom>
            <a:solidFill>
              <a:srgbClr val="F1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9" name="Rectangle 384"/>
            <p:cNvSpPr>
              <a:spLocks noChangeArrowheads="1"/>
            </p:cNvSpPr>
            <p:nvPr/>
          </p:nvSpPr>
          <p:spPr bwMode="auto">
            <a:xfrm>
              <a:off x="5608638" y="3405188"/>
              <a:ext cx="30163" cy="366713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0" name="Rectangle 385"/>
            <p:cNvSpPr>
              <a:spLocks noChangeArrowheads="1"/>
            </p:cNvSpPr>
            <p:nvPr/>
          </p:nvSpPr>
          <p:spPr bwMode="auto">
            <a:xfrm>
              <a:off x="5638800" y="3405188"/>
              <a:ext cx="22225" cy="36671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1" name="Rectangle 386"/>
            <p:cNvSpPr>
              <a:spLocks noChangeArrowheads="1"/>
            </p:cNvSpPr>
            <p:nvPr/>
          </p:nvSpPr>
          <p:spPr bwMode="auto">
            <a:xfrm>
              <a:off x="5661025" y="3405188"/>
              <a:ext cx="38100" cy="36671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2" name="Rectangle 387"/>
            <p:cNvSpPr>
              <a:spLocks noChangeArrowheads="1"/>
            </p:cNvSpPr>
            <p:nvPr/>
          </p:nvSpPr>
          <p:spPr bwMode="auto">
            <a:xfrm>
              <a:off x="5699125" y="3405188"/>
              <a:ext cx="31750" cy="36671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3" name="Rectangle 388"/>
            <p:cNvSpPr>
              <a:spLocks noChangeArrowheads="1"/>
            </p:cNvSpPr>
            <p:nvPr/>
          </p:nvSpPr>
          <p:spPr bwMode="auto">
            <a:xfrm>
              <a:off x="5730875" y="3405188"/>
              <a:ext cx="30163" cy="36671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4" name="Rectangle 389"/>
            <p:cNvSpPr>
              <a:spLocks noChangeArrowheads="1"/>
            </p:cNvSpPr>
            <p:nvPr/>
          </p:nvSpPr>
          <p:spPr bwMode="auto">
            <a:xfrm>
              <a:off x="5761037" y="3405188"/>
              <a:ext cx="68262" cy="36671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5" name="Rectangle 390"/>
            <p:cNvSpPr>
              <a:spLocks noChangeArrowheads="1"/>
            </p:cNvSpPr>
            <p:nvPr/>
          </p:nvSpPr>
          <p:spPr bwMode="auto">
            <a:xfrm flipH="1">
              <a:off x="5807075" y="3405188"/>
              <a:ext cx="217018" cy="366713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6" name="Rectangle 391"/>
            <p:cNvSpPr>
              <a:spLocks noChangeArrowheads="1"/>
            </p:cNvSpPr>
            <p:nvPr/>
          </p:nvSpPr>
          <p:spPr bwMode="auto">
            <a:xfrm>
              <a:off x="4694237" y="3405188"/>
              <a:ext cx="1329856" cy="36671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7" name="Rectangle 392"/>
            <p:cNvSpPr>
              <a:spLocks noChangeArrowheads="1"/>
            </p:cNvSpPr>
            <p:nvPr/>
          </p:nvSpPr>
          <p:spPr bwMode="auto">
            <a:xfrm>
              <a:off x="4789500" y="3473451"/>
              <a:ext cx="1199738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UnstructuredResource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18" name="Line 393"/>
            <p:cNvSpPr>
              <a:spLocks noChangeShapeType="1"/>
            </p:cNvSpPr>
            <p:nvPr/>
          </p:nvSpPr>
          <p:spPr bwMode="auto">
            <a:xfrm flipV="1">
              <a:off x="4694237" y="3625850"/>
              <a:ext cx="1329855" cy="7939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67" name="Line 652"/>
            <p:cNvSpPr>
              <a:spLocks noChangeShapeType="1"/>
            </p:cNvSpPr>
            <p:nvPr/>
          </p:nvSpPr>
          <p:spPr bwMode="auto">
            <a:xfrm flipV="1">
              <a:off x="3984625" y="3040063"/>
              <a:ext cx="0" cy="3651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68" name="Line 653"/>
            <p:cNvSpPr>
              <a:spLocks noChangeShapeType="1"/>
            </p:cNvSpPr>
            <p:nvPr/>
          </p:nvSpPr>
          <p:spPr bwMode="auto">
            <a:xfrm flipV="1">
              <a:off x="4060825" y="2659063"/>
              <a:ext cx="0" cy="3810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69" name="Freeform 654"/>
            <p:cNvSpPr>
              <a:spLocks/>
            </p:cNvSpPr>
            <p:nvPr/>
          </p:nvSpPr>
          <p:spPr bwMode="auto">
            <a:xfrm>
              <a:off x="4016375" y="2659063"/>
              <a:ext cx="90488" cy="122238"/>
            </a:xfrm>
            <a:custGeom>
              <a:avLst/>
              <a:gdLst>
                <a:gd name="T0" fmla="*/ 57 w 57"/>
                <a:gd name="T1" fmla="*/ 77 h 77"/>
                <a:gd name="T2" fmla="*/ 0 w 57"/>
                <a:gd name="T3" fmla="*/ 77 h 77"/>
                <a:gd name="T4" fmla="*/ 28 w 57"/>
                <a:gd name="T5" fmla="*/ 0 h 77"/>
                <a:gd name="T6" fmla="*/ 57 w 57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7">
                  <a:moveTo>
                    <a:pt x="57" y="77"/>
                  </a:moveTo>
                  <a:lnTo>
                    <a:pt x="0" y="77"/>
                  </a:lnTo>
                  <a:lnTo>
                    <a:pt x="28" y="0"/>
                  </a:lnTo>
                  <a:lnTo>
                    <a:pt x="57" y="77"/>
                  </a:ln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0" name="Freeform 655"/>
            <p:cNvSpPr>
              <a:spLocks/>
            </p:cNvSpPr>
            <p:nvPr/>
          </p:nvSpPr>
          <p:spPr bwMode="auto">
            <a:xfrm>
              <a:off x="4016375" y="2659063"/>
              <a:ext cx="90488" cy="122238"/>
            </a:xfrm>
            <a:custGeom>
              <a:avLst/>
              <a:gdLst>
                <a:gd name="T0" fmla="*/ 57 w 57"/>
                <a:gd name="T1" fmla="*/ 77 h 77"/>
                <a:gd name="T2" fmla="*/ 0 w 57"/>
                <a:gd name="T3" fmla="*/ 77 h 77"/>
                <a:gd name="T4" fmla="*/ 28 w 57"/>
                <a:gd name="T5" fmla="*/ 0 h 77"/>
                <a:gd name="T6" fmla="*/ 57 w 57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7">
                  <a:moveTo>
                    <a:pt x="57" y="77"/>
                  </a:moveTo>
                  <a:lnTo>
                    <a:pt x="0" y="77"/>
                  </a:lnTo>
                  <a:lnTo>
                    <a:pt x="28" y="0"/>
                  </a:lnTo>
                  <a:lnTo>
                    <a:pt x="57" y="77"/>
                  </a:lnTo>
                  <a:close/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1" name="Line 656"/>
            <p:cNvSpPr>
              <a:spLocks noChangeShapeType="1"/>
            </p:cNvSpPr>
            <p:nvPr/>
          </p:nvSpPr>
          <p:spPr bwMode="auto">
            <a:xfrm flipV="1">
              <a:off x="4999038" y="4251325"/>
              <a:ext cx="0" cy="2127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2" name="Line 657"/>
            <p:cNvSpPr>
              <a:spLocks noChangeShapeType="1"/>
            </p:cNvSpPr>
            <p:nvPr/>
          </p:nvSpPr>
          <p:spPr bwMode="auto">
            <a:xfrm flipH="1">
              <a:off x="2057400" y="4251325"/>
              <a:ext cx="2941638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3" name="Line 658"/>
            <p:cNvSpPr>
              <a:spLocks noChangeShapeType="1"/>
            </p:cNvSpPr>
            <p:nvPr/>
          </p:nvSpPr>
          <p:spPr bwMode="auto">
            <a:xfrm flipV="1">
              <a:off x="2057400" y="3870325"/>
              <a:ext cx="0" cy="3810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4" name="Freeform 659"/>
            <p:cNvSpPr>
              <a:spLocks/>
            </p:cNvSpPr>
            <p:nvPr/>
          </p:nvSpPr>
          <p:spPr bwMode="auto">
            <a:xfrm>
              <a:off x="2011363" y="3870325"/>
              <a:ext cx="92075" cy="122238"/>
            </a:xfrm>
            <a:custGeom>
              <a:avLst/>
              <a:gdLst>
                <a:gd name="T0" fmla="*/ 58 w 58"/>
                <a:gd name="T1" fmla="*/ 77 h 77"/>
                <a:gd name="T2" fmla="*/ 0 w 58"/>
                <a:gd name="T3" fmla="*/ 77 h 77"/>
                <a:gd name="T4" fmla="*/ 29 w 58"/>
                <a:gd name="T5" fmla="*/ 0 h 77"/>
                <a:gd name="T6" fmla="*/ 58 w 58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7">
                  <a:moveTo>
                    <a:pt x="58" y="77"/>
                  </a:moveTo>
                  <a:lnTo>
                    <a:pt x="0" y="77"/>
                  </a:lnTo>
                  <a:lnTo>
                    <a:pt x="29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5" name="Freeform 660"/>
            <p:cNvSpPr>
              <a:spLocks/>
            </p:cNvSpPr>
            <p:nvPr/>
          </p:nvSpPr>
          <p:spPr bwMode="auto">
            <a:xfrm>
              <a:off x="2011363" y="3870325"/>
              <a:ext cx="92075" cy="122238"/>
            </a:xfrm>
            <a:custGeom>
              <a:avLst/>
              <a:gdLst>
                <a:gd name="T0" fmla="*/ 58 w 58"/>
                <a:gd name="T1" fmla="*/ 77 h 77"/>
                <a:gd name="T2" fmla="*/ 0 w 58"/>
                <a:gd name="T3" fmla="*/ 77 h 77"/>
                <a:gd name="T4" fmla="*/ 29 w 58"/>
                <a:gd name="T5" fmla="*/ 0 h 77"/>
                <a:gd name="T6" fmla="*/ 58 w 58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7">
                  <a:moveTo>
                    <a:pt x="58" y="77"/>
                  </a:moveTo>
                  <a:lnTo>
                    <a:pt x="0" y="77"/>
                  </a:lnTo>
                  <a:lnTo>
                    <a:pt x="29" y="0"/>
                  </a:lnTo>
                  <a:lnTo>
                    <a:pt x="58" y="77"/>
                  </a:lnTo>
                  <a:close/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6" name="Line 661"/>
            <p:cNvSpPr>
              <a:spLocks noChangeShapeType="1"/>
            </p:cNvSpPr>
            <p:nvPr/>
          </p:nvSpPr>
          <p:spPr bwMode="auto">
            <a:xfrm flipV="1">
              <a:off x="2743200" y="4251325"/>
              <a:ext cx="0" cy="258763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7" name="Line 662"/>
            <p:cNvSpPr>
              <a:spLocks noChangeShapeType="1"/>
            </p:cNvSpPr>
            <p:nvPr/>
          </p:nvSpPr>
          <p:spPr bwMode="auto">
            <a:xfrm flipV="1">
              <a:off x="1730375" y="5432425"/>
              <a:ext cx="0" cy="4032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8" name="Line 663"/>
            <p:cNvSpPr>
              <a:spLocks noChangeShapeType="1"/>
            </p:cNvSpPr>
            <p:nvPr/>
          </p:nvSpPr>
          <p:spPr bwMode="auto">
            <a:xfrm>
              <a:off x="1730375" y="5432425"/>
              <a:ext cx="1020763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9" name="Line 664"/>
            <p:cNvSpPr>
              <a:spLocks noChangeShapeType="1"/>
            </p:cNvSpPr>
            <p:nvPr/>
          </p:nvSpPr>
          <p:spPr bwMode="auto">
            <a:xfrm flipV="1">
              <a:off x="2751138" y="5051425"/>
              <a:ext cx="0" cy="3810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0" name="Freeform 665"/>
            <p:cNvSpPr>
              <a:spLocks/>
            </p:cNvSpPr>
            <p:nvPr/>
          </p:nvSpPr>
          <p:spPr bwMode="auto">
            <a:xfrm>
              <a:off x="2705100" y="5051425"/>
              <a:ext cx="92075" cy="122238"/>
            </a:xfrm>
            <a:custGeom>
              <a:avLst/>
              <a:gdLst>
                <a:gd name="T0" fmla="*/ 58 w 58"/>
                <a:gd name="T1" fmla="*/ 77 h 77"/>
                <a:gd name="T2" fmla="*/ 0 w 58"/>
                <a:gd name="T3" fmla="*/ 77 h 77"/>
                <a:gd name="T4" fmla="*/ 29 w 58"/>
                <a:gd name="T5" fmla="*/ 0 h 77"/>
                <a:gd name="T6" fmla="*/ 58 w 58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7">
                  <a:moveTo>
                    <a:pt x="58" y="77"/>
                  </a:moveTo>
                  <a:lnTo>
                    <a:pt x="0" y="77"/>
                  </a:lnTo>
                  <a:lnTo>
                    <a:pt x="29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1" name="Freeform 666"/>
            <p:cNvSpPr>
              <a:spLocks/>
            </p:cNvSpPr>
            <p:nvPr/>
          </p:nvSpPr>
          <p:spPr bwMode="auto">
            <a:xfrm>
              <a:off x="2705100" y="5051425"/>
              <a:ext cx="92075" cy="122238"/>
            </a:xfrm>
            <a:custGeom>
              <a:avLst/>
              <a:gdLst>
                <a:gd name="T0" fmla="*/ 58 w 58"/>
                <a:gd name="T1" fmla="*/ 77 h 77"/>
                <a:gd name="T2" fmla="*/ 0 w 58"/>
                <a:gd name="T3" fmla="*/ 77 h 77"/>
                <a:gd name="T4" fmla="*/ 29 w 58"/>
                <a:gd name="T5" fmla="*/ 0 h 77"/>
                <a:gd name="T6" fmla="*/ 58 w 58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7">
                  <a:moveTo>
                    <a:pt x="58" y="77"/>
                  </a:moveTo>
                  <a:lnTo>
                    <a:pt x="0" y="77"/>
                  </a:lnTo>
                  <a:lnTo>
                    <a:pt x="29" y="0"/>
                  </a:lnTo>
                  <a:lnTo>
                    <a:pt x="58" y="77"/>
                  </a:lnTo>
                  <a:close/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2" name="Line 667"/>
            <p:cNvSpPr>
              <a:spLocks noChangeShapeType="1"/>
            </p:cNvSpPr>
            <p:nvPr/>
          </p:nvSpPr>
          <p:spPr bwMode="auto">
            <a:xfrm rot="4800000" flipH="1">
              <a:off x="3654672" y="4391808"/>
              <a:ext cx="128093" cy="920427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3" name="Freeform 668"/>
            <p:cNvSpPr>
              <a:spLocks noEditPoints="1"/>
            </p:cNvSpPr>
            <p:nvPr/>
          </p:nvSpPr>
          <p:spPr bwMode="auto">
            <a:xfrm rot="4800000">
              <a:off x="3273769" y="4807132"/>
              <a:ext cx="95401" cy="151677"/>
            </a:xfrm>
            <a:custGeom>
              <a:avLst/>
              <a:gdLst>
                <a:gd name="T0" fmla="*/ 15 w 58"/>
                <a:gd name="T1" fmla="*/ 77 h 77"/>
                <a:gd name="T2" fmla="*/ 0 w 58"/>
                <a:gd name="T3" fmla="*/ 0 h 77"/>
                <a:gd name="T4" fmla="*/ 15 w 58"/>
                <a:gd name="T5" fmla="*/ 77 h 77"/>
                <a:gd name="T6" fmla="*/ 58 w 58"/>
                <a:gd name="T7" fmla="*/ 1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7">
                  <a:moveTo>
                    <a:pt x="15" y="77"/>
                  </a:moveTo>
                  <a:lnTo>
                    <a:pt x="0" y="0"/>
                  </a:lnTo>
                  <a:moveTo>
                    <a:pt x="15" y="77"/>
                  </a:moveTo>
                  <a:lnTo>
                    <a:pt x="58" y="15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4" name="Rectangle 669"/>
            <p:cNvSpPr>
              <a:spLocks noChangeArrowheads="1"/>
            </p:cNvSpPr>
            <p:nvPr/>
          </p:nvSpPr>
          <p:spPr bwMode="auto">
            <a:xfrm>
              <a:off x="3280166" y="4900956"/>
              <a:ext cx="782656" cy="12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FeatureOfInterest</a:t>
              </a:r>
              <a:endPara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Rectangle 670"/>
            <p:cNvSpPr>
              <a:spLocks noChangeArrowheads="1"/>
            </p:cNvSpPr>
            <p:nvPr/>
          </p:nvSpPr>
          <p:spPr bwMode="auto">
            <a:xfrm>
              <a:off x="3310115" y="4655437"/>
              <a:ext cx="61558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Line 671"/>
            <p:cNvSpPr>
              <a:spLocks noChangeShapeType="1"/>
            </p:cNvSpPr>
            <p:nvPr/>
          </p:nvSpPr>
          <p:spPr bwMode="auto">
            <a:xfrm flipV="1">
              <a:off x="3094038" y="5432425"/>
              <a:ext cx="0" cy="4032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7" name="Line 672"/>
            <p:cNvSpPr>
              <a:spLocks noChangeShapeType="1"/>
            </p:cNvSpPr>
            <p:nvPr/>
          </p:nvSpPr>
          <p:spPr bwMode="auto">
            <a:xfrm flipH="1">
              <a:off x="1508125" y="4776788"/>
              <a:ext cx="755650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8" name="Freeform 673"/>
            <p:cNvSpPr>
              <a:spLocks noEditPoints="1"/>
            </p:cNvSpPr>
            <p:nvPr/>
          </p:nvSpPr>
          <p:spPr bwMode="auto">
            <a:xfrm>
              <a:off x="1508125" y="4730750"/>
              <a:ext cx="114300" cy="92075"/>
            </a:xfrm>
            <a:custGeom>
              <a:avLst/>
              <a:gdLst>
                <a:gd name="T0" fmla="*/ 0 w 72"/>
                <a:gd name="T1" fmla="*/ 29 h 58"/>
                <a:gd name="T2" fmla="*/ 72 w 72"/>
                <a:gd name="T3" fmla="*/ 0 h 58"/>
                <a:gd name="T4" fmla="*/ 0 w 72"/>
                <a:gd name="T5" fmla="*/ 29 h 58"/>
                <a:gd name="T6" fmla="*/ 72 w 72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8">
                  <a:moveTo>
                    <a:pt x="0" y="29"/>
                  </a:moveTo>
                  <a:lnTo>
                    <a:pt x="72" y="0"/>
                  </a:lnTo>
                  <a:moveTo>
                    <a:pt x="0" y="29"/>
                  </a:moveTo>
                  <a:lnTo>
                    <a:pt x="72" y="58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9" name="Rectangle 674"/>
            <p:cNvSpPr>
              <a:spLocks noChangeArrowheads="1"/>
            </p:cNvSpPr>
            <p:nvPr/>
          </p:nvSpPr>
          <p:spPr bwMode="auto">
            <a:xfrm>
              <a:off x="1554163" y="4586288"/>
              <a:ext cx="445977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+position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Rectangle 675"/>
            <p:cNvSpPr>
              <a:spLocks noChangeArrowheads="1"/>
            </p:cNvSpPr>
            <p:nvPr/>
          </p:nvSpPr>
          <p:spPr bwMode="auto">
            <a:xfrm>
              <a:off x="1592263" y="4868863"/>
              <a:ext cx="61558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Line 676"/>
            <p:cNvSpPr>
              <a:spLocks noChangeShapeType="1"/>
            </p:cNvSpPr>
            <p:nvPr/>
          </p:nvSpPr>
          <p:spPr bwMode="auto">
            <a:xfrm flipV="1">
              <a:off x="2049463" y="3040063"/>
              <a:ext cx="0" cy="3429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92" name="Line 677"/>
            <p:cNvSpPr>
              <a:spLocks noChangeShapeType="1"/>
            </p:cNvSpPr>
            <p:nvPr/>
          </p:nvSpPr>
          <p:spPr bwMode="auto">
            <a:xfrm>
              <a:off x="2049463" y="3040063"/>
              <a:ext cx="2011363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93" name="Line 678"/>
            <p:cNvSpPr>
              <a:spLocks noChangeShapeType="1"/>
            </p:cNvSpPr>
            <p:nvPr/>
          </p:nvSpPr>
          <p:spPr bwMode="auto">
            <a:xfrm flipV="1">
              <a:off x="4008438" y="5432425"/>
              <a:ext cx="0" cy="4032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94" name="Line 679"/>
            <p:cNvSpPr>
              <a:spLocks noChangeShapeType="1"/>
            </p:cNvSpPr>
            <p:nvPr/>
          </p:nvSpPr>
          <p:spPr bwMode="auto">
            <a:xfrm flipH="1">
              <a:off x="2751138" y="5432425"/>
              <a:ext cx="1257300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03" name="Line 688"/>
            <p:cNvSpPr>
              <a:spLocks noChangeShapeType="1"/>
            </p:cNvSpPr>
            <p:nvPr/>
          </p:nvSpPr>
          <p:spPr bwMode="auto">
            <a:xfrm flipV="1">
              <a:off x="5241925" y="3040063"/>
              <a:ext cx="0" cy="3651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04" name="Line 689"/>
            <p:cNvSpPr>
              <a:spLocks noChangeShapeType="1"/>
            </p:cNvSpPr>
            <p:nvPr/>
          </p:nvSpPr>
          <p:spPr bwMode="auto">
            <a:xfrm flipH="1">
              <a:off x="4060825" y="3040063"/>
              <a:ext cx="1181100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26" name="Line 711"/>
            <p:cNvSpPr>
              <a:spLocks noChangeShapeType="1"/>
            </p:cNvSpPr>
            <p:nvPr/>
          </p:nvSpPr>
          <p:spPr bwMode="auto">
            <a:xfrm flipH="1">
              <a:off x="2651125" y="3587750"/>
              <a:ext cx="990600" cy="23813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27" name="Freeform 712"/>
            <p:cNvSpPr>
              <a:spLocks/>
            </p:cNvSpPr>
            <p:nvPr/>
          </p:nvSpPr>
          <p:spPr bwMode="auto">
            <a:xfrm>
              <a:off x="3489325" y="3549650"/>
              <a:ext cx="152400" cy="76200"/>
            </a:xfrm>
            <a:custGeom>
              <a:avLst/>
              <a:gdLst>
                <a:gd name="T0" fmla="*/ 48 w 96"/>
                <a:gd name="T1" fmla="*/ 48 h 48"/>
                <a:gd name="T2" fmla="*/ 96 w 96"/>
                <a:gd name="T3" fmla="*/ 24 h 48"/>
                <a:gd name="T4" fmla="*/ 48 w 96"/>
                <a:gd name="T5" fmla="*/ 0 h 48"/>
                <a:gd name="T6" fmla="*/ 0 w 96"/>
                <a:gd name="T7" fmla="*/ 24 h 48"/>
                <a:gd name="T8" fmla="*/ 48 w 96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8">
                  <a:moveTo>
                    <a:pt x="48" y="48"/>
                  </a:moveTo>
                  <a:lnTo>
                    <a:pt x="96" y="24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48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28" name="Freeform 713"/>
            <p:cNvSpPr>
              <a:spLocks/>
            </p:cNvSpPr>
            <p:nvPr/>
          </p:nvSpPr>
          <p:spPr bwMode="auto">
            <a:xfrm>
              <a:off x="3489325" y="3549650"/>
              <a:ext cx="152400" cy="76200"/>
            </a:xfrm>
            <a:custGeom>
              <a:avLst/>
              <a:gdLst>
                <a:gd name="T0" fmla="*/ 48 w 96"/>
                <a:gd name="T1" fmla="*/ 48 h 48"/>
                <a:gd name="T2" fmla="*/ 96 w 96"/>
                <a:gd name="T3" fmla="*/ 24 h 48"/>
                <a:gd name="T4" fmla="*/ 48 w 96"/>
                <a:gd name="T5" fmla="*/ 0 h 48"/>
                <a:gd name="T6" fmla="*/ 0 w 96"/>
                <a:gd name="T7" fmla="*/ 24 h 48"/>
                <a:gd name="T8" fmla="*/ 48 w 96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8">
                  <a:moveTo>
                    <a:pt x="48" y="48"/>
                  </a:moveTo>
                  <a:lnTo>
                    <a:pt x="96" y="24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48" y="48"/>
                  </a:lnTo>
                  <a:close/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29" name="Freeform 714"/>
            <p:cNvSpPr>
              <a:spLocks noEditPoints="1"/>
            </p:cNvSpPr>
            <p:nvPr/>
          </p:nvSpPr>
          <p:spPr bwMode="auto">
            <a:xfrm>
              <a:off x="2651125" y="3565525"/>
              <a:ext cx="114300" cy="92075"/>
            </a:xfrm>
            <a:custGeom>
              <a:avLst/>
              <a:gdLst>
                <a:gd name="T0" fmla="*/ 0 w 72"/>
                <a:gd name="T1" fmla="*/ 29 h 58"/>
                <a:gd name="T2" fmla="*/ 72 w 72"/>
                <a:gd name="T3" fmla="*/ 0 h 58"/>
                <a:gd name="T4" fmla="*/ 0 w 72"/>
                <a:gd name="T5" fmla="*/ 29 h 58"/>
                <a:gd name="T6" fmla="*/ 72 w 72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8">
                  <a:moveTo>
                    <a:pt x="0" y="29"/>
                  </a:moveTo>
                  <a:lnTo>
                    <a:pt x="72" y="0"/>
                  </a:lnTo>
                  <a:moveTo>
                    <a:pt x="0" y="29"/>
                  </a:moveTo>
                  <a:lnTo>
                    <a:pt x="72" y="58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30" name="Rectangle 715"/>
            <p:cNvSpPr>
              <a:spLocks noChangeArrowheads="1"/>
            </p:cNvSpPr>
            <p:nvPr/>
          </p:nvSpPr>
          <p:spPr bwMode="auto">
            <a:xfrm>
              <a:off x="2674938" y="3451225"/>
              <a:ext cx="468589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+member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31" name="Rectangle 716"/>
            <p:cNvSpPr>
              <a:spLocks noChangeArrowheads="1"/>
            </p:cNvSpPr>
            <p:nvPr/>
          </p:nvSpPr>
          <p:spPr bwMode="auto">
            <a:xfrm>
              <a:off x="2674938" y="3649663"/>
              <a:ext cx="164572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1..*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33" name="TextBox 2732"/>
          <p:cNvSpPr txBox="1"/>
          <p:nvPr/>
        </p:nvSpPr>
        <p:spPr>
          <a:xfrm>
            <a:off x="7595144" y="2458059"/>
            <a:ext cx="914400" cy="437541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32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Narrow"/>
                <a:ea typeface="+mn-ea"/>
                <a:cs typeface="Arial Narrow"/>
              </a:rPr>
              <a:t>Tier 1</a:t>
            </a:r>
          </a:p>
        </p:txBody>
      </p:sp>
      <p:sp>
        <p:nvSpPr>
          <p:cNvPr id="718" name="TextBox 717"/>
          <p:cNvSpPr txBox="1"/>
          <p:nvPr/>
        </p:nvSpPr>
        <p:spPr>
          <a:xfrm>
            <a:off x="5410200" y="2458059"/>
            <a:ext cx="914400" cy="437541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32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Narrow"/>
                <a:ea typeface="+mn-ea"/>
                <a:cs typeface="Arial Narrow"/>
              </a:rPr>
              <a:t>Tier 2,3</a:t>
            </a:r>
          </a:p>
        </p:txBody>
      </p:sp>
    </p:spTree>
    <p:extLst>
      <p:ext uri="{BB962C8B-B14F-4D97-AF65-F5344CB8AC3E}">
        <p14:creationId xmlns:p14="http://schemas.microsoft.com/office/powerpoint/2010/main" val="36465556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Catalog system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to manage metadata</a:t>
            </a:r>
          </a:p>
          <a:p>
            <a:pPr lvl="1"/>
            <a:r>
              <a:rPr lang="en-US" smtClean="0"/>
              <a:t>Various streams for importing</a:t>
            </a:r>
          </a:p>
          <a:p>
            <a:pPr lvl="1"/>
            <a:r>
              <a:rPr lang="en-US" smtClean="0"/>
              <a:t>Management system based on conceptual model</a:t>
            </a:r>
          </a:p>
          <a:p>
            <a:r>
              <a:rPr lang="en-US" smtClean="0"/>
              <a:t>Metadata for machines– connect user to services inside of their user environment</a:t>
            </a:r>
          </a:p>
          <a:p>
            <a:pPr lvl="1"/>
            <a:r>
              <a:rPr lang="en-US" smtClean="0"/>
              <a:t>Requires machine-actionable links</a:t>
            </a:r>
          </a:p>
          <a:p>
            <a:r>
              <a:rPr lang="en-US" smtClean="0"/>
              <a:t>Document and file searching should be done with standard search engines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022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52400"/>
            <a:ext cx="7839075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 descr="C:\Users\srichard\AppData\Local\Temp\0442TL.t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3988"/>
            <a:ext cx="2124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4595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mtClean="0"/>
              <a:t>Toni Boyd: Geo-Heat Center Oregon Institute Technology: direct use data - national</a:t>
            </a:r>
          </a:p>
          <a:p>
            <a:pPr lvl="1"/>
            <a:r>
              <a:rPr lang="en-US" smtClean="0"/>
              <a:t>Roland Horne: Stanford University-Stanford Reservoir Engineering Conference papers and research results</a:t>
            </a:r>
          </a:p>
          <a:p>
            <a:pPr lvl="1"/>
            <a:r>
              <a:rPr lang="en-US" smtClean="0"/>
              <a:t>Joseph Moore: Energy &amp; Geoscience Institute-legacy resource and research data (Chair)</a:t>
            </a:r>
          </a:p>
          <a:p>
            <a:pPr lvl="1"/>
            <a:r>
              <a:rPr lang="en-US" smtClean="0"/>
              <a:t>Lisa Shevenell: University Nevada, Reno – legacy to recent resource and research data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2400" y="0"/>
            <a:ext cx="5867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 Narrow"/>
                <a:ea typeface="ＭＳ Ｐゴシック" pitchFamily="-108" charset="-128"/>
                <a:cs typeface="Arial Narrow"/>
              </a:defRPr>
            </a:lvl1pPr>
            <a:lvl2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2pPr>
            <a:lvl3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3pPr>
            <a:lvl4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4pPr>
            <a:lvl5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9pPr>
          </a:lstStyle>
          <a:p>
            <a:r>
              <a:rPr lang="en-US" sz="3200" b="1" dirty="0" smtClean="0">
                <a:latin typeface="Arial Narrow" pitchFamily="34" charset="0"/>
              </a:rPr>
              <a:t>Domain Steering Committee Members</a:t>
            </a:r>
            <a:endParaRPr lang="en-US" sz="3200" b="1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077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7"/>
          <p:cNvSpPr>
            <a:spLocks noGrp="1"/>
          </p:cNvSpPr>
          <p:nvPr>
            <p:ph sz="half" idx="4294967295"/>
          </p:nvPr>
        </p:nvSpPr>
        <p:spPr>
          <a:xfrm>
            <a:off x="0" y="1524000"/>
            <a:ext cx="4114800" cy="4114800"/>
          </a:xfrm>
        </p:spPr>
        <p:txBody>
          <a:bodyPr/>
          <a:lstStyle/>
          <a:p>
            <a:pPr marL="273050" indent="-273050" eaLnBrk="1" hangingPunct="1">
              <a:defRPr/>
            </a:pPr>
            <a:r>
              <a:rPr lang="en-US" sz="2500" u="sng" dirty="0" smtClean="0">
                <a:solidFill>
                  <a:schemeClr val="accent4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Catalog -- for data discovery</a:t>
            </a:r>
          </a:p>
          <a:p>
            <a:pPr marL="273050" indent="-273050" eaLnBrk="1" hangingPunct="1">
              <a:defRPr/>
            </a:pPr>
            <a:r>
              <a:rPr lang="en-US" sz="2500" dirty="0" smtClean="0">
                <a:solidFill>
                  <a:schemeClr val="accent4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Collection of consistent metadata describing network resources</a:t>
            </a:r>
          </a:p>
          <a:p>
            <a:pPr marL="273050" indent="-273050" eaLnBrk="1" hangingPunct="1">
              <a:defRPr/>
            </a:pPr>
            <a:r>
              <a:rPr lang="en-US" sz="2500" dirty="0" smtClean="0">
                <a:solidFill>
                  <a:schemeClr val="accent4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Tested various catalog service implementations;</a:t>
            </a:r>
          </a:p>
          <a:p>
            <a:pPr marL="273050" indent="-273050" eaLnBrk="1" hangingPunct="1">
              <a:defRPr/>
            </a:pPr>
            <a:r>
              <a:rPr lang="en-US" sz="2500" dirty="0" smtClean="0">
                <a:solidFill>
                  <a:schemeClr val="accent4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Current interface is ESRI Geoportal</a:t>
            </a:r>
            <a:endParaRPr lang="en-US" sz="1100" dirty="0" smtClean="0">
              <a:solidFill>
                <a:schemeClr val="accent4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06" name="Title 3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458200" cy="715963"/>
          </a:xfrm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sz="3200" b="1" dirty="0" smtClean="0">
                <a:ln w="1905"/>
                <a:solidFill>
                  <a:schemeClr val="bg1"/>
                </a:solidFill>
              </a:rPr>
              <a:t>Search interfaces</a:t>
            </a:r>
            <a:endParaRPr lang="en-US" sz="3200" b="1" dirty="0">
              <a:ln w="1905"/>
              <a:solidFill>
                <a:schemeClr val="bg1"/>
              </a:solidFill>
            </a:endParaRPr>
          </a:p>
        </p:txBody>
      </p:sp>
      <p:pic>
        <p:nvPicPr>
          <p:cNvPr id="22532" name="Picture 7" descr="GIN Catalog System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4572000" cy="324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38600" y="4798092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(http://catalog.geothermaldata.org/geoportal)</a:t>
            </a:r>
          </a:p>
        </p:txBody>
      </p:sp>
    </p:spTree>
    <p:extLst>
      <p:ext uri="{BB962C8B-B14F-4D97-AF65-F5344CB8AC3E}">
        <p14:creationId xmlns:p14="http://schemas.microsoft.com/office/powerpoint/2010/main" val="11657480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AASG Geothermal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Catalog file-based resources in repositories</a:t>
            </a:r>
          </a:p>
          <a:p>
            <a:r>
              <a:rPr lang="en-US" smtClean="0"/>
              <a:t>Simple feature (flat file) schema</a:t>
            </a:r>
          </a:p>
          <a:p>
            <a:pPr lvl="1"/>
            <a:r>
              <a:rPr lang="en-US" smtClean="0"/>
              <a:t>27 content models </a:t>
            </a:r>
          </a:p>
          <a:p>
            <a:r>
              <a:rPr lang="en-US" smtClean="0"/>
              <a:t>More on the way –</a:t>
            </a:r>
          </a:p>
          <a:p>
            <a:r>
              <a:rPr lang="en-US" smtClean="0"/>
              <a:t>http://geothermaldata.org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0800" y="50292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The goal is simple,  really….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81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0"/>
            <a:ext cx="9677400" cy="967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3886200" cy="762000"/>
          </a:xfrm>
          <a:gradFill rotWithShape="1">
            <a:gsLst>
              <a:gs pos="0">
                <a:srgbClr val="996633">
                  <a:alpha val="67000"/>
                </a:srgbClr>
              </a:gs>
              <a:gs pos="100000">
                <a:srgbClr val="996633">
                  <a:gamma/>
                  <a:shade val="46275"/>
                  <a:invGamma/>
                  <a:alpha val="67000"/>
                </a:srgbClr>
              </a:gs>
            </a:gsLst>
            <a:lin ang="5400000" scaled="1"/>
          </a:gradFill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hangingPunct="1">
              <a:buFontTx/>
              <a:buNone/>
              <a:defRPr/>
            </a:pPr>
            <a: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turn this….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7848600" y="6705600"/>
            <a:ext cx="11033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solidFill>
                  <a:schemeClr val="bg1"/>
                </a:solidFill>
              </a:rPr>
              <a:t>Winona State U.</a:t>
            </a:r>
          </a:p>
        </p:txBody>
      </p:sp>
    </p:spTree>
    <p:extLst>
      <p:ext uri="{BB962C8B-B14F-4D97-AF65-F5344CB8AC3E}">
        <p14:creationId xmlns:p14="http://schemas.microsoft.com/office/powerpoint/2010/main" val="242371920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3D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28600"/>
            <a:ext cx="3200400" cy="762000"/>
          </a:xfrm>
          <a:solidFill>
            <a:srgbClr val="9999FF"/>
          </a:solidFill>
        </p:spPr>
        <p:txBody>
          <a:bodyPr>
            <a:normAutofit/>
          </a:bodyPr>
          <a:lstStyle/>
          <a:p>
            <a:pPr marL="0" indent="0" algn="ctr" eaLnBrk="1" hangingPunct="1">
              <a:spcBef>
                <a:spcPct val="45000"/>
              </a:spcBef>
              <a:buFontTx/>
              <a:buNone/>
              <a:defRPr/>
            </a:pPr>
            <a:r>
              <a:rPr lang="en-GB" sz="4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….into this   </a:t>
            </a:r>
          </a:p>
        </p:txBody>
      </p:sp>
      <p:sp>
        <p:nvSpPr>
          <p:cNvPr id="6148" name="Text Box 5"/>
          <p:cNvSpPr txBox="1">
            <a:spLocks noChangeArrowheads="1"/>
          </p:cNvSpPr>
          <p:nvPr/>
        </p:nvSpPr>
        <p:spPr bwMode="auto">
          <a:xfrm>
            <a:off x="7832725" y="6510338"/>
            <a:ext cx="9937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</a:rPr>
              <a:t>NERC 2008</a:t>
            </a:r>
          </a:p>
        </p:txBody>
      </p:sp>
    </p:spTree>
    <p:extLst>
      <p:ext uri="{BB962C8B-B14F-4D97-AF65-F5344CB8AC3E}">
        <p14:creationId xmlns:p14="http://schemas.microsoft.com/office/powerpoint/2010/main" val="27480056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NGDS Borehole temperatures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42" y="1718442"/>
            <a:ext cx="81248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4711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defines the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Specifications</a:t>
            </a:r>
          </a:p>
          <a:p>
            <a:r>
              <a:rPr lang="en-US" dirty="0" smtClean="0"/>
              <a:t>People and software using them</a:t>
            </a:r>
          </a:p>
          <a:p>
            <a:r>
              <a:rPr lang="en-US" dirty="0" smtClean="0"/>
              <a:t>Information Exchanges</a:t>
            </a:r>
          </a:p>
          <a:p>
            <a:pPr lvl="1"/>
            <a:r>
              <a:rPr lang="en-US" dirty="0" smtClean="0"/>
              <a:t>Service Protocol – how message are sent to ask for and get data</a:t>
            </a:r>
          </a:p>
          <a:p>
            <a:pPr lvl="1"/>
            <a:r>
              <a:rPr lang="en-US" dirty="0" smtClean="0"/>
              <a:t>Content models – what information is available</a:t>
            </a:r>
          </a:p>
          <a:p>
            <a:pPr lvl="1"/>
            <a:r>
              <a:rPr lang="en-US" dirty="0" smtClean="0"/>
              <a:t>Interchange formats – how the information is encoded (e.g. HTML, xml, </a:t>
            </a:r>
            <a:r>
              <a:rPr lang="en-US" dirty="0" err="1" smtClean="0"/>
              <a:t>json</a:t>
            </a:r>
            <a:r>
              <a:rPr lang="en-US" dirty="0" smtClean="0"/>
              <a:t>, txt, </a:t>
            </a:r>
            <a:r>
              <a:rPr lang="en-US" dirty="0" err="1" smtClean="0"/>
              <a:t>xls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911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identifiers that can be dereferenced on the WWW</a:t>
            </a:r>
          </a:p>
          <a:p>
            <a:r>
              <a:rPr lang="en-US" dirty="0" smtClean="0"/>
              <a:t>Enable navigation between related resources</a:t>
            </a:r>
          </a:p>
          <a:p>
            <a:r>
              <a:rPr lang="en-US" dirty="0" smtClean="0"/>
              <a:t>Leverage web architecture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 err="1"/>
              <a:t>GitHub</a:t>
            </a:r>
            <a:r>
              <a:rPr lang="en-US" sz="2000" dirty="0"/>
              <a:t>\USGIN\Workshops\</a:t>
            </a:r>
            <a:r>
              <a:rPr lang="en-US" sz="2000" dirty="0" err="1"/>
              <a:t>WesternRegionalWorkshopWMS_URIDemo.mxd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431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209800"/>
            <a:ext cx="6180224" cy="1470025"/>
          </a:xfrm>
        </p:spPr>
        <p:txBody>
          <a:bodyPr/>
          <a:lstStyle/>
          <a:p>
            <a:r>
              <a:rPr lang="en-US" dirty="0" smtClean="0"/>
              <a:t>Why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 interoperability worth the pain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952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things easier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371600"/>
            <a:ext cx="8077200" cy="4880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Make life easier for the </a:t>
            </a:r>
            <a:r>
              <a:rPr lang="en-US" dirty="0" smtClean="0"/>
              <a:t>customer</a:t>
            </a:r>
          </a:p>
          <a:p>
            <a:pPr lvl="1"/>
            <a:r>
              <a:rPr lang="en-US" dirty="0" smtClean="0"/>
              <a:t>They don’t have to do figure out new data structures</a:t>
            </a:r>
          </a:p>
          <a:p>
            <a:r>
              <a:rPr lang="en-US" dirty="0" smtClean="0"/>
              <a:t>Create bigger market for applications</a:t>
            </a:r>
          </a:p>
          <a:p>
            <a:pPr lvl="1"/>
            <a:r>
              <a:rPr lang="en-US" dirty="0" smtClean="0"/>
              <a:t>App works with different data providers</a:t>
            </a:r>
          </a:p>
          <a:p>
            <a:pPr lvl="1"/>
            <a:r>
              <a:rPr lang="en-US" dirty="0" smtClean="0"/>
              <a:t>Facilitate machine processing</a:t>
            </a:r>
          </a:p>
          <a:p>
            <a:r>
              <a:rPr lang="en-US" dirty="0" smtClean="0"/>
              <a:t>Make metadata easier</a:t>
            </a:r>
          </a:p>
          <a:p>
            <a:pPr lvl="1"/>
            <a:r>
              <a:rPr lang="en-US" dirty="0" smtClean="0"/>
              <a:t>Don’t have to document data structure-it’s already done.</a:t>
            </a:r>
          </a:p>
          <a:p>
            <a:r>
              <a:rPr lang="en-US" dirty="0" smtClean="0"/>
              <a:t>Simplify data maintenance</a:t>
            </a:r>
          </a:p>
        </p:txBody>
      </p:sp>
    </p:spTree>
    <p:extLst>
      <p:ext uri="{BB962C8B-B14F-4D97-AF65-F5344CB8AC3E}">
        <p14:creationId xmlns:p14="http://schemas.microsoft.com/office/powerpoint/2010/main" val="187736942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distributed data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56548"/>
            <a:ext cx="8077200" cy="4297363"/>
          </a:xfrm>
        </p:spPr>
        <p:txBody>
          <a:bodyPr/>
          <a:lstStyle/>
          <a:p>
            <a:r>
              <a:rPr lang="en-US" dirty="0" smtClean="0"/>
              <a:t>Web services: the connections</a:t>
            </a:r>
            <a:endParaRPr lang="en-US" dirty="0"/>
          </a:p>
        </p:txBody>
      </p:sp>
      <p:sp>
        <p:nvSpPr>
          <p:cNvPr id="4" name="Cloud"/>
          <p:cNvSpPr>
            <a:spLocks noChangeAspect="1" noEditPoints="1" noChangeArrowheads="1"/>
          </p:cNvSpPr>
          <p:nvPr/>
        </p:nvSpPr>
        <p:spPr bwMode="auto">
          <a:xfrm>
            <a:off x="5638800" y="2419350"/>
            <a:ext cx="2562768" cy="23812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Data space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27" name="Picture 3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7" y="4582644"/>
            <a:ext cx="1825625" cy="13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richard\AppData\Local\Microsoft\Windows\Temporary Internet Files\Content.IE5\EV1RKNOG\MC900446380[1].wm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57350"/>
            <a:ext cx="1447800" cy="140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2190750" y="2571750"/>
            <a:ext cx="933450" cy="220979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38400" y="2724151"/>
            <a:ext cx="996950" cy="205739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86200" y="2495550"/>
            <a:ext cx="2005567" cy="6096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38800" y="4897218"/>
            <a:ext cx="2915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Data: the World Wide Web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 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the data store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90800" y="5327699"/>
            <a:ext cx="279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Catalogs: listings of available resources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733800" y="2647950"/>
            <a:ext cx="1981200" cy="6096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36612" y="1687378"/>
            <a:ext cx="1754188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323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2685944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31288"/>
            <a:ext cx="8077200" cy="4297363"/>
          </a:xfrm>
        </p:spPr>
        <p:txBody>
          <a:bodyPr/>
          <a:lstStyle/>
          <a:p>
            <a:r>
              <a:rPr lang="en-US" dirty="0" smtClean="0"/>
              <a:t>Three sorts of information:</a:t>
            </a:r>
          </a:p>
          <a:p>
            <a:pPr lvl="1"/>
            <a:r>
              <a:rPr lang="en-US" dirty="0" smtClean="0"/>
              <a:t>Data – information about the Earth and geothermal energy systems</a:t>
            </a:r>
          </a:p>
          <a:p>
            <a:pPr lvl="1"/>
            <a:r>
              <a:rPr lang="en-US" dirty="0" smtClean="0"/>
              <a:t>Metadata – Information about resources (for discovery, evaluation, access)</a:t>
            </a:r>
          </a:p>
          <a:p>
            <a:pPr lvl="1"/>
            <a:r>
              <a:rPr lang="en-US" dirty="0" smtClean="0"/>
              <a:t>Annotation – notes added to by the community (ratings, comments, reviews, usage…)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93" y="5153970"/>
            <a:ext cx="2701683" cy="170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84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i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1624</Words>
  <Application>Microsoft Office PowerPoint</Application>
  <PresentationFormat>On-screen Show (4:3)</PresentationFormat>
  <Paragraphs>397</Paragraphs>
  <Slides>50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Training</vt:lpstr>
      <vt:lpstr>What is the NGDS </vt:lpstr>
      <vt:lpstr>Outline</vt:lpstr>
      <vt:lpstr>USGIN: Purpose</vt:lpstr>
      <vt:lpstr>Overview</vt:lpstr>
      <vt:lpstr>What defines the network</vt:lpstr>
      <vt:lpstr>Why </vt:lpstr>
      <vt:lpstr>Make things easier</vt:lpstr>
      <vt:lpstr>A distributed data system</vt:lpstr>
      <vt:lpstr>Data Types</vt:lpstr>
      <vt:lpstr>Outline</vt:lpstr>
      <vt:lpstr>PowerPoint Presentation</vt:lpstr>
      <vt:lpstr>Domain Steering Committee </vt:lpstr>
      <vt:lpstr>Data type recommendations</vt:lpstr>
      <vt:lpstr>Outline</vt:lpstr>
      <vt:lpstr>Data  Interoperability  Tiers</vt:lpstr>
      <vt:lpstr>Being part of the system</vt:lpstr>
      <vt:lpstr>The Catalog</vt:lpstr>
      <vt:lpstr>Metadata Content Model</vt:lpstr>
      <vt:lpstr>Metadata Interchange</vt:lpstr>
      <vt:lpstr>Metadata cloud</vt:lpstr>
      <vt:lpstr>Metadata Repository Tool</vt:lpstr>
      <vt:lpstr>Search Client</vt:lpstr>
      <vt:lpstr>ArcGIS CSW Client</vt:lpstr>
      <vt:lpstr>Display map in ArcMap</vt:lpstr>
      <vt:lpstr>Tier 3: Information Exchanges</vt:lpstr>
      <vt:lpstr>PowerPoint Presentation</vt:lpstr>
      <vt:lpstr>Delivery Platform</vt:lpstr>
      <vt:lpstr>Tiers and delivery platforms</vt:lpstr>
      <vt:lpstr>Data Delivery Platform: web services</vt:lpstr>
      <vt:lpstr>PowerPoint Presentation</vt:lpstr>
      <vt:lpstr>Protocol – Web Feature Service (WFS)</vt:lpstr>
      <vt:lpstr>WFS example-Interchange format</vt:lpstr>
      <vt:lpstr>USGIN URI redirect</vt:lpstr>
      <vt:lpstr>Tools Schema Repository</vt:lpstr>
      <vt:lpstr>Conclusions</vt:lpstr>
      <vt:lpstr>Discussion</vt:lpstr>
      <vt:lpstr>PowerPoint Presentation</vt:lpstr>
      <vt:lpstr>Intentionally blank</vt:lpstr>
      <vt:lpstr>Approach to Data Management</vt:lpstr>
      <vt:lpstr>PowerPoint Presentation</vt:lpstr>
      <vt:lpstr>PowerPoint Presentation</vt:lpstr>
      <vt:lpstr>Catalog system issues</vt:lpstr>
      <vt:lpstr>PowerPoint Presentation</vt:lpstr>
      <vt:lpstr>PowerPoint Presentation</vt:lpstr>
      <vt:lpstr>Search interfaces</vt:lpstr>
      <vt:lpstr>AASG Geothermal data</vt:lpstr>
      <vt:lpstr>PowerPoint Presentation</vt:lpstr>
      <vt:lpstr>PowerPoint Presentation</vt:lpstr>
      <vt:lpstr>Example: NGDS Borehole temperatures</vt:lpstr>
      <vt:lpstr>Linked Data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2013-05-10T19:36:38Z</dcterms:created>
  <dcterms:modified xsi:type="dcterms:W3CDTF">2013-08-05T02:51:03Z</dcterms:modified>
</cp:coreProperties>
</file>